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3.xml" ContentType="application/vnd.openxmlformats-officedocument.them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0"/>
  </p:notesMasterIdLst>
  <p:sldIdLst>
    <p:sldId id="2147479911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0" y="9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ichemer" userId="4286ec6a-59d0-422a-9cf9-71b50ca38746" providerId="ADAL" clId="{46651124-A74B-4494-8973-DB0B0BEC0A85}"/>
    <pc:docChg chg="modSld">
      <pc:chgData name="David Heichemer" userId="4286ec6a-59d0-422a-9cf9-71b50ca38746" providerId="ADAL" clId="{46651124-A74B-4494-8973-DB0B0BEC0A85}" dt="2023-08-09T12:48:11.386" v="7" actId="20577"/>
      <pc:docMkLst>
        <pc:docMk/>
      </pc:docMkLst>
      <pc:sldChg chg="modSp mod">
        <pc:chgData name="David Heichemer" userId="4286ec6a-59d0-422a-9cf9-71b50ca38746" providerId="ADAL" clId="{46651124-A74B-4494-8973-DB0B0BEC0A85}" dt="2023-08-09T12:48:11.386" v="7" actId="20577"/>
        <pc:sldMkLst>
          <pc:docMk/>
          <pc:sldMk cId="3589065740" sldId="2147479911"/>
        </pc:sldMkLst>
        <pc:spChg chg="mod">
          <ac:chgData name="David Heichemer" userId="4286ec6a-59d0-422a-9cf9-71b50ca38746" providerId="ADAL" clId="{46651124-A74B-4494-8973-DB0B0BEC0A85}" dt="2023-08-09T12:48:11.386" v="7" actId="20577"/>
          <ac:spMkLst>
            <pc:docMk/>
            <pc:sldMk cId="3589065740" sldId="2147479911"/>
            <ac:spMk id="5" creationId="{4020588C-F31E-48A9-B819-7D3A2D9C41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0BE54-701D-4426-90BC-55AC5DC9D744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79BB-F29E-4FFD-B31C-6433DAB77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5588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5484" y="4473716"/>
            <a:ext cx="5559432" cy="16927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 August 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7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6.emf"/><Relationship Id="rId4" Type="http://schemas.openxmlformats.org/officeDocument/2006/relationships/tags" Target="../tags/tag49.xml"/><Relationship Id="rId9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55.xml"/><Relationship Id="rId7" Type="http://schemas.openxmlformats.org/officeDocument/2006/relationships/slideMaster" Target="../slideMasters/slideMaster2.xml"/><Relationship Id="rId12" Type="http://schemas.microsoft.com/office/2007/relationships/hdphoto" Target="../media/hdphoto1.wdp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8.png"/><Relationship Id="rId5" Type="http://schemas.openxmlformats.org/officeDocument/2006/relationships/tags" Target="../tags/tag57.xml"/><Relationship Id="rId10" Type="http://schemas.openxmlformats.org/officeDocument/2006/relationships/image" Target="../media/image7.jpeg"/><Relationship Id="rId4" Type="http://schemas.openxmlformats.org/officeDocument/2006/relationships/tags" Target="../tags/tag56.xml"/><Relationship Id="rId9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10" Type="http://schemas.openxmlformats.org/officeDocument/2006/relationships/image" Target="../media/image6.emf"/><Relationship Id="rId4" Type="http://schemas.openxmlformats.org/officeDocument/2006/relationships/tags" Target="../tags/tag62.xml"/><Relationship Id="rId9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5.sv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3.emf"/><Relationship Id="rId5" Type="http://schemas.openxmlformats.org/officeDocument/2006/relationships/tags" Target="../tags/tag70.xml"/><Relationship Id="rId10" Type="http://schemas.openxmlformats.org/officeDocument/2006/relationships/oleObject" Target="../embeddings/oleObject9.bin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5.sv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3.emf"/><Relationship Id="rId5" Type="http://schemas.openxmlformats.org/officeDocument/2006/relationships/tags" Target="../tags/tag7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5.sv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3.emf"/><Relationship Id="rId5" Type="http://schemas.openxmlformats.org/officeDocument/2006/relationships/tags" Target="../tags/tag8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image" Target="../media/image5.svg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4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10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5.sv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4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.emf"/><Relationship Id="rId5" Type="http://schemas.openxmlformats.org/officeDocument/2006/relationships/tags" Target="../tags/tag102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101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5.svg"/><Relationship Id="rId5" Type="http://schemas.openxmlformats.org/officeDocument/2006/relationships/tags" Target="../tags/tag110.xml"/><Relationship Id="rId10" Type="http://schemas.openxmlformats.org/officeDocument/2006/relationships/image" Target="../media/image4.png"/><Relationship Id="rId4" Type="http://schemas.openxmlformats.org/officeDocument/2006/relationships/tags" Target="../tags/tag109.xml"/><Relationship Id="rId9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4.xml"/><Relationship Id="rId7" Type="http://schemas.openxmlformats.org/officeDocument/2006/relationships/image" Target="../media/image6.em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5.xml"/><Relationship Id="rId9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11" Type="http://schemas.microsoft.com/office/2007/relationships/hdphoto" Target="../media/hdphoto1.wdp"/><Relationship Id="rId5" Type="http://schemas.openxmlformats.org/officeDocument/2006/relationships/tags" Target="../tags/tag25.xml"/><Relationship Id="rId10" Type="http://schemas.openxmlformats.org/officeDocument/2006/relationships/image" Target="../media/image8.png"/><Relationship Id="rId4" Type="http://schemas.openxmlformats.org/officeDocument/2006/relationships/tags" Target="../tags/tag24.xml"/><Relationship Id="rId9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3.emf"/><Relationship Id="rId4" Type="http://schemas.openxmlformats.org/officeDocument/2006/relationships/tags" Target="../tags/tag29.xml"/><Relationship Id="rId9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6.emf"/><Relationship Id="rId4" Type="http://schemas.openxmlformats.org/officeDocument/2006/relationships/tags" Target="../tags/tag42.xml"/><Relationship Id="rId9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6999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2127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36A7F0E0-149A-469A-96AC-A988647885C9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D6D3C103-F62F-4576-A497-D94887E59D67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36414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9609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94E44A0-1ECF-41F4-B345-D73A84549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EDFBA0-B7A9-4B98-802A-FFED4C2413EB}"/>
              </a:ext>
            </a:extLst>
          </p:cNvPr>
          <p:cNvGrpSpPr>
            <a:grpSpLocks/>
          </p:cNvGrpSpPr>
          <p:nvPr userDrawn="1"/>
        </p:nvGrpSpPr>
        <p:grpSpPr>
          <a:xfrm>
            <a:off x="-1" y="1414732"/>
            <a:ext cx="5562603" cy="1828800"/>
            <a:chOff x="-1" y="831092"/>
            <a:chExt cx="5562603" cy="350462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BB9BDA-3121-495E-B70C-248B6EBCFAB6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Blur radius="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1" y="831092"/>
              <a:ext cx="5562601" cy="350462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81DACB-FE69-434F-9EB3-820D219BF84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-1" y="831092"/>
              <a:ext cx="5562601" cy="3504623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941" y="1898245"/>
            <a:ext cx="4751579" cy="861774"/>
          </a:xfrm>
        </p:spPr>
        <p:txBody>
          <a:bodyPr vert="horz" anchor="ctr">
            <a:spAutoFit/>
          </a:bodyPr>
          <a:lstStyle>
            <a:lvl1pPr rtl="0">
              <a:lnSpc>
                <a:spcPct val="10000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57287151-FDC9-47AD-AADA-D11C20537D70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5. Source" hidden="1">
            <a:extLst>
              <a:ext uri="{FF2B5EF4-FFF2-40B4-BE49-F238E27FC236}">
                <a16:creationId xmlns:a16="http://schemas.microsoft.com/office/drawing/2014/main" id="{10675A52-8D2E-45CC-8295-F047EE2E2A81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16254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0725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C9A93AC-D3C9-40E9-936F-A8A3256D072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3E8206D4-CACB-4A38-9493-BA26DD51182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0668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1705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DE9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959812"/>
            <a:ext cx="2514600" cy="553998"/>
          </a:xfrm>
        </p:spPr>
        <p:txBody>
          <a:bodyPr vert="horz" wrap="square" lIns="0" tIns="0" rIns="0" bIns="0" rtlCol="0" anchor="b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1AAB9816-5648-4227-AA29-8EA7C8972D4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1DF7ABC-3B1D-489E-AEAB-AAD8FC90DB5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887088" y="6538438"/>
            <a:ext cx="750176" cy="193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FBC592-03CA-4C7F-9DDC-83C9BE04DAEB}"/>
              </a:ext>
            </a:extLst>
          </p:cNvPr>
          <p:cNvSpPr txBox="1"/>
          <p:nvPr userDrawn="1"/>
        </p:nvSpPr>
        <p:spPr>
          <a:xfrm>
            <a:off x="880237" y="6573516"/>
            <a:ext cx="2404504" cy="12311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rtl="0"/>
            <a:r>
              <a:rPr lang="en-US" sz="800">
                <a:solidFill>
                  <a:schemeClr val="tx1"/>
                </a:solidFill>
                <a:latin typeface="+mn-lt"/>
              </a:rPr>
              <a:t>|      © 2023 Milliken &amp; Company. All rights reserved</a:t>
            </a:r>
            <a:endParaRPr lang="en-US" sz="800">
              <a:latin typeface="+mn-lt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B70EE4E9-9DAC-4C4A-9200-C7ADF07677E4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86461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4918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DE9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959812"/>
            <a:ext cx="3465576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2F2C6686-31BF-4310-9802-46748BE01A1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1A57C3-4331-40B7-BF57-31FF9ABA86C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887088" y="6538438"/>
            <a:ext cx="750176" cy="193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154BF8-A3A4-4B9B-8E8A-786CF7CAAFDF}"/>
              </a:ext>
            </a:extLst>
          </p:cNvPr>
          <p:cNvSpPr txBox="1"/>
          <p:nvPr userDrawn="1"/>
        </p:nvSpPr>
        <p:spPr>
          <a:xfrm>
            <a:off x="880237" y="6573516"/>
            <a:ext cx="2404504" cy="12311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rtl="0"/>
            <a:r>
              <a:rPr lang="en-US" sz="800">
                <a:solidFill>
                  <a:schemeClr val="tx1"/>
                </a:solidFill>
                <a:latin typeface="+mn-lt"/>
              </a:rPr>
              <a:t>|      © 2023 Milliken &amp; Company. All rights reserved</a:t>
            </a:r>
            <a:endParaRPr lang="en-US" sz="800">
              <a:latin typeface="+mn-lt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22740D33-89D3-42EF-BEBF-9BFDA7E760C4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11221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9665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DE9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7408"/>
            <a:ext cx="5065776" cy="553998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11029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C7EEEB4-7FFB-4DA8-BD4B-1C668CC2FCAF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504E214-159E-4AE3-ABF8-1F610297370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887088" y="6538438"/>
            <a:ext cx="750176" cy="193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2E54FB-849F-4EC3-9539-D3E32C10BEA4}"/>
              </a:ext>
            </a:extLst>
          </p:cNvPr>
          <p:cNvSpPr txBox="1"/>
          <p:nvPr userDrawn="1"/>
        </p:nvSpPr>
        <p:spPr>
          <a:xfrm>
            <a:off x="880237" y="6573516"/>
            <a:ext cx="2404504" cy="12311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rtl="0"/>
            <a:r>
              <a:rPr lang="en-US" sz="800">
                <a:solidFill>
                  <a:schemeClr val="tx1"/>
                </a:solidFill>
                <a:latin typeface="+mn-lt"/>
              </a:rPr>
              <a:t>|      © 2023 Milliken &amp; Company. All rights reserved</a:t>
            </a:r>
            <a:endParaRPr lang="en-US" sz="800">
              <a:latin typeface="+mn-lt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09B079C5-4BAA-41CA-8C57-E4929C400B7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537971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2454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7408"/>
            <a:ext cx="6967728" cy="553998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DE9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11029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4859E69-59F8-477A-A9F3-3615D24CAAB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3C13F45-5ACA-400E-B9AA-1688DA2C8A7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887088" y="6538438"/>
            <a:ext cx="750176" cy="193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3E8A06-F8BC-44B3-BFA5-4FD836689251}"/>
              </a:ext>
            </a:extLst>
          </p:cNvPr>
          <p:cNvSpPr txBox="1"/>
          <p:nvPr userDrawn="1"/>
        </p:nvSpPr>
        <p:spPr>
          <a:xfrm>
            <a:off x="880237" y="6573516"/>
            <a:ext cx="2404504" cy="12311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rtl="0"/>
            <a:r>
              <a:rPr lang="en-US" sz="800">
                <a:solidFill>
                  <a:schemeClr val="tx1"/>
                </a:solidFill>
                <a:latin typeface="+mn-lt"/>
              </a:rPr>
              <a:t>|      © 2023 Milliken &amp; Company. All rights reserved</a:t>
            </a:r>
            <a:endParaRPr lang="en-US" sz="800">
              <a:latin typeface="+mn-lt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90E27A95-12D0-496C-A6C1-100A86B9CB5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677502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255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DE9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 noProof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7408"/>
            <a:ext cx="7918704" cy="553998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11029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F4191C0-8ED4-4A53-A0C7-CE0C09BC5CD5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9EDFED3-F69E-41C3-9918-699F2BF3002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ltGray">
          <a:xfrm>
            <a:off x="10887088" y="6538438"/>
            <a:ext cx="750176" cy="193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F0053E-D77F-4AC1-8DF9-20F7D62817C4}"/>
              </a:ext>
            </a:extLst>
          </p:cNvPr>
          <p:cNvSpPr txBox="1"/>
          <p:nvPr userDrawn="1"/>
        </p:nvSpPr>
        <p:spPr>
          <a:xfrm>
            <a:off x="880237" y="6573516"/>
            <a:ext cx="2404504" cy="12311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rtl="0"/>
            <a:r>
              <a:rPr lang="en-US" sz="800">
                <a:solidFill>
                  <a:schemeClr val="tx1"/>
                </a:solidFill>
                <a:latin typeface="+mn-lt"/>
              </a:rPr>
              <a:t>|      © 2023 Milliken &amp; Company. All rights reserved</a:t>
            </a:r>
            <a:endParaRPr lang="en-US" sz="800">
              <a:latin typeface="+mn-lt"/>
            </a:endParaRP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89BFF5CF-DC36-4D35-984E-183BAD61D1E1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797563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2469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7408"/>
            <a:ext cx="11082528" cy="830997"/>
          </a:xfrm>
        </p:spPr>
        <p:txBody>
          <a:bodyPr vert="horz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E053546-78B4-4E05-B9F8-174B3B8A4510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792F08B-0F1E-4670-9519-1FFC3D51F3C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ltGray">
          <a:xfrm>
            <a:off x="10887088" y="6538438"/>
            <a:ext cx="750176" cy="1932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7D3A22-3233-457C-A053-FAACAF0CE5F1}"/>
              </a:ext>
            </a:extLst>
          </p:cNvPr>
          <p:cNvSpPr txBox="1"/>
          <p:nvPr userDrawn="1"/>
        </p:nvSpPr>
        <p:spPr>
          <a:xfrm>
            <a:off x="880237" y="6573516"/>
            <a:ext cx="2404504" cy="12311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rtl="0"/>
            <a:r>
              <a:rPr lang="en-US" sz="800">
                <a:solidFill>
                  <a:schemeClr val="tx1"/>
                </a:solidFill>
                <a:latin typeface="+mn-lt"/>
              </a:rPr>
              <a:t>|      © 2023 Milliken &amp; Company. All rights reserved</a:t>
            </a:r>
            <a:endParaRPr lang="en-US" sz="800"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C32A13-E4BB-4CF9-A697-1106A7A733A4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24449"/>
            <a:ext cx="110825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id="{EA8A33DF-3391-434B-A164-D937487E60D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  <p:sp>
        <p:nvSpPr>
          <p:cNvPr id="17" name="Sticker" hidden="1">
            <a:extLst>
              <a:ext uri="{FF2B5EF4-FFF2-40B4-BE49-F238E27FC236}">
                <a16:creationId xmlns:a16="http://schemas.microsoft.com/office/drawing/2014/main" id="{8F704C0E-0F25-4126-BDE4-C8579BEE0493}"/>
              </a:ext>
            </a:extLst>
          </p:cNvPr>
          <p:cNvSpPr txBox="1"/>
          <p:nvPr userDrawn="1"/>
        </p:nvSpPr>
        <p:spPr>
          <a:xfrm>
            <a:off x="554736" y="1046044"/>
            <a:ext cx="391133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US"/>
              <a:t>STICKER</a:t>
            </a:r>
          </a:p>
        </p:txBody>
      </p:sp>
    </p:spTree>
    <p:extLst>
      <p:ext uri="{BB962C8B-B14F-4D97-AF65-F5344CB8AC3E}">
        <p14:creationId xmlns:p14="http://schemas.microsoft.com/office/powerpoint/2010/main" val="26893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6549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B42EC02-8276-4D3F-9C68-5B7B2EDED40B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F78FD23-8D04-4A12-89D6-BB297CA40AE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ltGray">
          <a:xfrm>
            <a:off x="10887088" y="6538438"/>
            <a:ext cx="750176" cy="193266"/>
          </a:xfrm>
          <a:prstGeom prst="rect">
            <a:avLst/>
          </a:prstGeom>
        </p:spPr>
      </p:pic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7CB69117-9EBD-4979-864A-7F7AFD2E6F3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82673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6999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5530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2ADCC-B666-4225-A1B6-A95045C676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ltGray">
          <a:xfrm>
            <a:off x="3176" y="1786"/>
            <a:ext cx="12188824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6999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6999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6999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1558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E7FCF85-6217-42F4-AEF7-44C3FFDBB6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6D6EF0-557D-4770-9EC3-26CA2432C12A}"/>
              </a:ext>
            </a:extLst>
          </p:cNvPr>
          <p:cNvGrpSpPr/>
          <p:nvPr userDrawn="1"/>
        </p:nvGrpSpPr>
        <p:grpSpPr>
          <a:xfrm>
            <a:off x="-1" y="831092"/>
            <a:ext cx="5562603" cy="3504623"/>
            <a:chOff x="-1" y="831092"/>
            <a:chExt cx="5562603" cy="35046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5B9704-BCA1-45BE-9440-01373348F571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 radius="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ltGray">
            <a:xfrm>
              <a:off x="1" y="831092"/>
              <a:ext cx="5562601" cy="35046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DE193B-1E5E-4ABC-8081-9C088313945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-1" y="831092"/>
              <a:ext cx="5562601" cy="3504623"/>
            </a:xfrm>
            <a:prstGeom prst="rect">
              <a:avLst/>
            </a:prstGeom>
            <a:solidFill>
              <a:schemeClr val="bg1">
                <a:alpha val="5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CC25906-5F6F-46C9-B726-DED24A4E2322}"/>
              </a:ext>
            </a:extLst>
          </p:cNvPr>
          <p:cNvSpPr>
            <a:spLocks/>
          </p:cNvSpPr>
          <p:nvPr userDrawn="1"/>
        </p:nvSpPr>
        <p:spPr bwMode="ltGray">
          <a:xfrm>
            <a:off x="551941" y="1005221"/>
            <a:ext cx="4751579" cy="584775"/>
          </a:xfrm>
          <a:prstGeom prst="rect">
            <a:avLst/>
          </a:prstGeom>
          <a:effectLst>
            <a:outerShdw blurRad="127000" dist="25400" dir="5400000" algn="t" rotWithShape="0">
              <a:prstClr val="black">
                <a:alpha val="30000"/>
              </a:prstClr>
            </a:outerShdw>
          </a:effectLst>
        </p:spPr>
        <p:txBody>
          <a:bodyPr wrap="square" lIns="0" tIns="0" rIns="0" bIns="0">
            <a:noAutofit/>
          </a:bodyPr>
          <a:lstStyle/>
          <a:p>
            <a:pPr rtl="0">
              <a:defRPr/>
            </a:pPr>
            <a:r>
              <a:rPr lang="en-US" sz="2400" b="1" cap="all" spc="100">
                <a:solidFill>
                  <a:schemeClr val="bg1"/>
                </a:solidFill>
              </a:rPr>
              <a:t>2023</a:t>
            </a:r>
          </a:p>
          <a:p>
            <a:pPr rtl="0">
              <a:defRPr/>
            </a:pPr>
            <a:r>
              <a:rPr lang="en-US" sz="1400" cap="all" spc="150">
                <a:solidFill>
                  <a:schemeClr val="bg1"/>
                </a:solidFill>
              </a:rPr>
              <a:t>Milliken &amp; Company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D38CB1-C9C6-4A9D-B602-43D6624EDB8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624205" y="3798798"/>
            <a:ext cx="1679315" cy="432637"/>
          </a:xfrm>
          <a:prstGeom prst="rect">
            <a:avLst/>
          </a:prstGeom>
          <a:effectLst>
            <a:outerShdw blurRad="127000" dist="254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 bwMode="ltGray">
          <a:xfrm>
            <a:off x="550800" y="3504361"/>
            <a:ext cx="4751579" cy="184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ltGray">
          <a:xfrm>
            <a:off x="551941" y="3132980"/>
            <a:ext cx="4751579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ltGray">
          <a:xfrm>
            <a:off x="551941" y="1715157"/>
            <a:ext cx="4751579" cy="8617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28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78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3295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811029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b="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7408"/>
            <a:ext cx="11082528" cy="5539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1800" cap="all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723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A118F31-E96B-4E14-9212-A1D63370016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E642BE65-1D11-4249-B9C6-352A67D758BC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250777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56032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7071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990600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EA118F31-E96B-4E14-9212-A1D63370016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554736" y="6573516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3E517-A6FF-4A98-ABFC-3ECD1647EAE3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806196" y="0"/>
            <a:ext cx="0" cy="6421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A314245-BC9D-40AC-8A71-7F6793179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3150" y="1408596"/>
            <a:ext cx="10564114" cy="246221"/>
          </a:xfrm>
        </p:spPr>
        <p:txBody>
          <a:bodyPr wrap="square" anchor="ctr">
            <a:sp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5C21B4E-56F3-4BD9-A275-F677036F71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3150" y="2210284"/>
            <a:ext cx="10564114" cy="246221"/>
          </a:xfrm>
        </p:spPr>
        <p:txBody>
          <a:bodyPr wrap="square" anchor="ctr">
            <a:sp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8EE074C5-415D-4F71-AC12-37C6545C5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3150" y="3011972"/>
            <a:ext cx="10564114" cy="246221"/>
          </a:xfrm>
        </p:spPr>
        <p:txBody>
          <a:bodyPr wrap="square" anchor="ctr">
            <a:sp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B17FBA43-A991-4792-92C5-F49AC71840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73150" y="3813659"/>
            <a:ext cx="10564114" cy="246221"/>
          </a:xfrm>
        </p:spPr>
        <p:txBody>
          <a:bodyPr wrap="square" anchor="ctr">
            <a:sp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85271C31-1DFC-4215-9596-AE205BAEBA3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3150" y="4615345"/>
            <a:ext cx="10564114" cy="246221"/>
          </a:xfrm>
        </p:spPr>
        <p:txBody>
          <a:bodyPr wrap="square" anchor="ctr">
            <a:sp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293DAD5-408D-4395-955A-41072B3A4F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697" y="1393207"/>
            <a:ext cx="276998" cy="276998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 rtl="0">
              <a:defRPr sz="1400" b="1"/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FB4D3614-B5FA-44B6-816E-86645C2790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697" y="2194895"/>
            <a:ext cx="276998" cy="276998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 rtl="0">
              <a:defRPr sz="1400" b="1"/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E8C936C5-DEB1-4377-9AC5-20E3DC25FA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697" y="2996583"/>
            <a:ext cx="276998" cy="276998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 rtl="0">
              <a:defRPr sz="1400" b="1"/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2E864033-2F13-48A6-B178-9705991160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697" y="3798271"/>
            <a:ext cx="276998" cy="276998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 rtl="0">
              <a:defRPr sz="1400" b="1"/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3B8319AE-D32C-4CF2-8E7F-B7C3CF129D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7697" y="4599957"/>
            <a:ext cx="276998" cy="276998"/>
          </a:xfrm>
          <a:prstGeom prst="ellipse">
            <a:avLst/>
          </a:prstGeom>
          <a:solidFill>
            <a:srgbClr val="F2F2F2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 rtl="0">
              <a:defRPr sz="1400" b="1"/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5. Source" hidden="1">
            <a:extLst>
              <a:ext uri="{FF2B5EF4-FFF2-40B4-BE49-F238E27FC236}">
                <a16:creationId xmlns:a16="http://schemas.microsoft.com/office/drawing/2014/main" id="{318BBB68-A465-4B70-8F9D-772F2F8C14F6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990600" y="6250777"/>
            <a:ext cx="1064666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  <p:sp>
        <p:nvSpPr>
          <p:cNvPr id="42" name="4. Footnote" hidden="1">
            <a:extLst>
              <a:ext uri="{FF2B5EF4-FFF2-40B4-BE49-F238E27FC236}">
                <a16:creationId xmlns:a16="http://schemas.microsoft.com/office/drawing/2014/main" id="{18AD1B22-1D9C-4911-A14B-DE8CE6189666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990600" y="6077105"/>
            <a:ext cx="1064666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Footnotes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9CBA8D1B-BCB0-48D9-B8BC-8D063DB3308A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990600" y="177408"/>
            <a:ext cx="10646664" cy="5539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1800" cap="all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991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9" Type="http://schemas.openxmlformats.org/officeDocument/2006/relationships/image" Target="../media/image4.png"/><Relationship Id="rId21" Type="http://schemas.openxmlformats.org/officeDocument/2006/relationships/tags" Target="../tags/tag5.xml"/><Relationship Id="rId34" Type="http://schemas.openxmlformats.org/officeDocument/2006/relationships/tags" Target="../tags/tag1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ags" Target="../tags/tag1.xml"/><Relationship Id="rId25" Type="http://schemas.openxmlformats.org/officeDocument/2006/relationships/tags" Target="../tags/tag9.xml"/><Relationship Id="rId33" Type="http://schemas.openxmlformats.org/officeDocument/2006/relationships/tags" Target="../tags/tag17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5.sv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36" Type="http://schemas.openxmlformats.org/officeDocument/2006/relationships/tags" Target="../tags/tag20.xml"/><Relationship Id="rId10" Type="http://schemas.openxmlformats.org/officeDocument/2006/relationships/slideLayout" Target="../slideLayouts/slideLayout15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tags" Target="../tags/tag19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7818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20428" y="137160"/>
            <a:ext cx="2362198" cy="45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8637" y="96645"/>
            <a:ext cx="7317613" cy="464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9862" y="1155190"/>
            <a:ext cx="10836910" cy="436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81253" y="6592006"/>
            <a:ext cx="1753870" cy="14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6999B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92163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" name="Grid" hidden="1">
            <a:extLst>
              <a:ext uri="{FF2B5EF4-FFF2-40B4-BE49-F238E27FC236}">
                <a16:creationId xmlns:a16="http://schemas.microsoft.com/office/drawing/2014/main" id="{553AB6C0-12C3-41F2-BD53-74F476E48DE2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172" name="slide margin">
              <a:extLst>
                <a:ext uri="{FF2B5EF4-FFF2-40B4-BE49-F238E27FC236}">
                  <a16:creationId xmlns:a16="http://schemas.microsoft.com/office/drawing/2014/main" id="{84F99B8A-57B5-49A4-83F1-73BAA1D5E0A2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43ECC48-CEC5-4837-8263-D157108E63D5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734F2CFF-A075-4830-9068-A6DC75FCE0AB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2E4CEA3-908E-4B91-A8F4-3DF49F47FB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3BAF83E-17D6-44A1-B88B-F986276E59FD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95F38696-9C0F-46C9-AC6F-D8533E941D85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C5257DD-8ABC-4801-A235-48145431C7BC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EFE0022-17F2-4507-A618-036A1626487F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3170D4B7-38FC-40E5-B67B-9FAF92F6644B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A4DAEF5-89F0-417F-94C5-F773BD4B8C8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9D1C2EF-B9A9-44DF-9D99-40D67B4D25FC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540E00DE-84B1-4389-8CFF-D501E0580F2E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0CAA5D4-0B96-42BF-8C26-42B9775CFF19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C0186F3-1A2E-4E34-BA46-DCD425CF2278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BC2F038-7368-4118-9EBD-8D504BD98342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655B251-02DC-4EF2-829C-A74827BCEADD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953D218-09EB-4F7F-988B-52D71B95BC7F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6E456F8-7D73-4C69-9115-624426B392AA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F0581626-6E8D-4026-AABD-AE4A4234B78D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20DFC15-D78D-43AA-9C91-A64672F2115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0D9B9A8-F243-4CAB-B881-8E1F34FA9779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B4726D9-0B00-478F-B232-401A51D6355E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95E11297-E4D6-408C-B699-73E0225F3347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AC39F80C-BDA5-44C2-B774-AC533E343648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BD9FE0B-18C5-467D-B9D0-F975D436FA6F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E92F213-B6D6-4E13-84F8-3934A73F9CF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0CD53A0-E9EB-4C24-9705-E0F0A5B1534F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F81E3F1-F7E0-4F1F-99C6-C290E3AA79C7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B7A2831-9D19-4436-86AA-A867CD357F2D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F2A48E9-0F6C-45E8-BEB2-F74062963FFA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A32EDF3F-5BD1-467B-98B0-AE2F1099A85D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A8BB190-41B7-495F-AC34-182AFF19276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A5FFDA4-3A92-4F17-9BAB-4490A5ADEA67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78B19A6-B2B2-4E17-ADEF-F2ED440ABFD3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270C518-0130-4644-8C77-0BD497E6A250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1C97D29-63F6-4099-AAFD-8E2E1C11B7FE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B70535B-F84B-478B-80A5-173AD7135680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3D20C6B2-2309-4261-A87E-BDDF4AC5173D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9B6F490B-E01D-4078-9793-33964B44FB90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8568541E-AC62-4EFF-87FF-E6166634196D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EF12CE79-6F36-4816-84B0-7E365C26A44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EA558BF-A499-4079-81F3-184F6D637CF9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75DD46A-73AA-475C-B8C7-3E8DE105663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210EEB1-1689-4F64-8953-BDDFA5548C76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6CF10C32-310D-4289-8E6D-0124071A251D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05FA3F50-6582-4E13-855C-1CF01E7344B8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CE0C5A86-A687-486A-AA58-E7F414092FFB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144F3F1-970A-487A-982B-165D51A7A540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E85CC7E-AFAD-4D71-A7B4-ED35946AB694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36961F63-41AA-4325-B923-DED960400187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581092FA-1798-4FD6-8E58-B5FECF617C28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CCBB14D6-168B-4B85-AD40-C5C9DB1B9043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52CB8911-29E8-4CF6-A248-7589F7F73711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AEA75428-CDAB-46FC-B901-EE74A504AE66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EA9E5902-8D61-4E23-9C51-4B93093FCE53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1E0D0C19-2C5C-445B-90B2-97DB47199B0F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47974FC-2DA5-440D-B2B3-E76B3C8A9BFD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107B8803-E7A9-412B-B755-1C681BEF8B4D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58C8764-AC1F-4CCB-BCB1-BC2CA0D78883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2AF981CB-F7C3-4330-B839-E14DECBCE6F1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7307AAFC-876F-4EBE-983F-0880657ACC6B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30C16CBB-29BA-41BA-844B-EA13804272B5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CA0E3889-0DB1-4EA3-AB78-4AE8B0F57F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6717887-3377-4F5F-BAF0-C6A83E228B54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26A5EF81-FA98-4FBC-8FF5-E26ED0C105C3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9077D106-B966-411D-B6A8-AC1C4CF7F7B7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48FC212-96B1-421C-BCFB-7E2AB0F8595A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47CDBD87-1091-4656-8026-5E83597CDE57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A4C91E66-BF5F-4270-87CB-62FBC16B903E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64CB3A20-277F-48BD-9016-AB4E440A6BF7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B8B71FA-C06F-4F64-A5BA-17926B5E401C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BA41328-49BB-4E0E-9A07-53C7B1B04511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ECE901B3-B305-443D-ADEB-997F4AD9546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3CD5EBF6-4DB2-4D84-B871-0CD599031D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309990EE-25B4-49F1-A404-805DF14144EA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F3B8DBB-6A08-41A9-A8C4-516F60525EEC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16CAFD2-D44A-45AD-BE70-4752D917668A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609A0EFE-1511-4708-AF39-BEA0169243E3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BB799DE-81F4-4294-9E6D-C77D7A7483C7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830F75-59CF-4E45-BD02-5FAD3420D663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3A64880B-5587-4962-A55A-DFAF6788ECA1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E36E5BE0-853D-4E4E-8D7D-472EBD487C9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main body box">
              <a:extLst>
                <a:ext uri="{FF2B5EF4-FFF2-40B4-BE49-F238E27FC236}">
                  <a16:creationId xmlns:a16="http://schemas.microsoft.com/office/drawing/2014/main" id="{D0E636B4-E229-4A66-A2DF-A50689015A3F}"/>
                </a:ext>
              </a:extLst>
            </p:cNvPr>
            <p:cNvSpPr/>
            <p:nvPr userDrawn="1"/>
          </p:nvSpPr>
          <p:spPr bwMode="invGray">
            <a:xfrm>
              <a:off x="554736" y="1554480"/>
              <a:ext cx="11082528" cy="4510263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49676AB-58F2-4FE2-86B6-7F761E8F5330}"/>
                </a:ext>
              </a:extLst>
            </p:cNvPr>
            <p:cNvCxnSpPr/>
            <p:nvPr userDrawn="1"/>
          </p:nvCxnSpPr>
          <p:spPr bwMode="invGray">
            <a:xfrm>
              <a:off x="554736" y="201904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7CA03D7-A373-4EAE-8239-4825790E929D}"/>
                </a:ext>
              </a:extLst>
            </p:cNvPr>
            <p:cNvCxnSpPr/>
            <p:nvPr userDrawn="1"/>
          </p:nvCxnSpPr>
          <p:spPr bwMode="invGray">
            <a:xfrm>
              <a:off x="554736" y="155270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077105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7408"/>
            <a:ext cx="11082528" cy="5539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136873"/>
            <a:ext cx="391133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987738" y="2170800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Above Chart Exhibit Title</a:t>
            </a:r>
          </a:p>
          <a:p>
            <a:pPr lvl="0" rtl="0"/>
            <a:r>
              <a:rPr lang="en-US" sz="1400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554736" y="2170800"/>
            <a:ext cx="3115564" cy="1384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49FADF0-7752-4C52-8FAE-504452C547E6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24449"/>
            <a:ext cx="110825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Graphic 148">
            <a:extLst>
              <a:ext uri="{FF2B5EF4-FFF2-40B4-BE49-F238E27FC236}">
                <a16:creationId xmlns:a16="http://schemas.microsoft.com/office/drawing/2014/main" id="{4A664529-C22C-4391-91FE-3C4D5D9315A8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 bwMode="ltGray">
          <a:xfrm>
            <a:off x="10887088" y="6538438"/>
            <a:ext cx="750176" cy="193266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F5EF543B-5230-44C9-B768-B7B759A4E9CB}"/>
              </a:ext>
            </a:extLst>
          </p:cNvPr>
          <p:cNvSpPr txBox="1"/>
          <p:nvPr userDrawn="1"/>
        </p:nvSpPr>
        <p:spPr>
          <a:xfrm>
            <a:off x="880237" y="6573516"/>
            <a:ext cx="2404504" cy="123111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rtl="0"/>
            <a:r>
              <a:rPr lang="en-US" sz="800">
                <a:solidFill>
                  <a:schemeClr val="tx1"/>
                </a:solidFill>
                <a:latin typeface="+mn-lt"/>
              </a:rPr>
              <a:t>|      © 2023 Milliken &amp; Company. All rights reserved</a:t>
            </a:r>
            <a:endParaRPr lang="en-US" sz="800">
              <a:latin typeface="+mn-lt"/>
            </a:endParaRPr>
          </a:p>
        </p:txBody>
      </p:sp>
      <p:grpSp>
        <p:nvGrpSpPr>
          <p:cNvPr id="138" name="LegendLines" hidden="1">
            <a:extLst>
              <a:ext uri="{FF2B5EF4-FFF2-40B4-BE49-F238E27FC236}">
                <a16:creationId xmlns:a16="http://schemas.microsoft.com/office/drawing/2014/main" id="{3A088C44-2B8B-47A0-8C66-73E5DB576FC3}"/>
              </a:ext>
            </a:extLst>
          </p:cNvPr>
          <p:cNvGrpSpPr/>
          <p:nvPr userDrawn="1"/>
        </p:nvGrpSpPr>
        <p:grpSpPr>
          <a:xfrm>
            <a:off x="10317304" y="3127363"/>
            <a:ext cx="1319960" cy="958286"/>
            <a:chOff x="10162879" y="3243772"/>
            <a:chExt cx="1319960" cy="958286"/>
          </a:xfrm>
        </p:grpSpPr>
        <p:sp>
          <p:nvSpPr>
            <p:cNvPr id="139" name="Legend1" hidden="1">
              <a:extLst>
                <a:ext uri="{FF2B5EF4-FFF2-40B4-BE49-F238E27FC236}">
                  <a16:creationId xmlns:a16="http://schemas.microsoft.com/office/drawing/2014/main" id="{1E731890-7E28-46DD-B87E-7A07B81F66B6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0" name="Legend2" hidden="1">
              <a:extLst>
                <a:ext uri="{FF2B5EF4-FFF2-40B4-BE49-F238E27FC236}">
                  <a16:creationId xmlns:a16="http://schemas.microsoft.com/office/drawing/2014/main" id="{E807DEF3-AD39-498D-86B9-9CA3D00D1855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1" name="Legend3" hidden="1">
              <a:extLst>
                <a:ext uri="{FF2B5EF4-FFF2-40B4-BE49-F238E27FC236}">
                  <a16:creationId xmlns:a16="http://schemas.microsoft.com/office/drawing/2014/main" id="{C7D66618-8C7A-4FF0-BA11-81A0466B25BA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2" name="LineLegend3" hidden="1">
              <a:extLst>
                <a:ext uri="{FF2B5EF4-FFF2-40B4-BE49-F238E27FC236}">
                  <a16:creationId xmlns:a16="http://schemas.microsoft.com/office/drawing/2014/main" id="{04A88A53-7D50-4F44-92B6-B8363DA49FA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rtl="0"/>
              <a:endParaRPr lang="en-US" sz="1400" baseline="0">
                <a:ea typeface="+mn-ea"/>
              </a:endParaRPr>
            </a:p>
          </p:txBody>
        </p:sp>
        <p:sp>
          <p:nvSpPr>
            <p:cNvPr id="143" name="LineLegend2" hidden="1">
              <a:extLst>
                <a:ext uri="{FF2B5EF4-FFF2-40B4-BE49-F238E27FC236}">
                  <a16:creationId xmlns:a16="http://schemas.microsoft.com/office/drawing/2014/main" id="{E62ED792-9A7D-4144-876D-672FA5C70EF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rtl="0"/>
              <a:endParaRPr lang="en-US" sz="1400" baseline="0">
                <a:ea typeface="+mn-ea"/>
              </a:endParaRPr>
            </a:p>
          </p:txBody>
        </p:sp>
        <p:sp>
          <p:nvSpPr>
            <p:cNvPr id="144" name="LineLegend1" hidden="1">
              <a:extLst>
                <a:ext uri="{FF2B5EF4-FFF2-40B4-BE49-F238E27FC236}">
                  <a16:creationId xmlns:a16="http://schemas.microsoft.com/office/drawing/2014/main" id="{FBBD874A-FC2F-44D2-B879-5DCAC56529C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rtl="0"/>
              <a:endParaRPr lang="en-US" sz="1400" baseline="0">
                <a:ea typeface="+mn-ea"/>
              </a:endParaRPr>
            </a:p>
          </p:txBody>
        </p:sp>
      </p:grpSp>
      <p:grpSp>
        <p:nvGrpSpPr>
          <p:cNvPr id="145" name="LegendMoons" hidden="1">
            <a:extLst>
              <a:ext uri="{FF2B5EF4-FFF2-40B4-BE49-F238E27FC236}">
                <a16:creationId xmlns:a16="http://schemas.microsoft.com/office/drawing/2014/main" id="{4F582A9A-AF9B-484F-8224-FE60E345476E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46" name="Legend1" hidden="1">
              <a:extLst>
                <a:ext uri="{FF2B5EF4-FFF2-40B4-BE49-F238E27FC236}">
                  <a16:creationId xmlns:a16="http://schemas.microsoft.com/office/drawing/2014/main" id="{85DB671B-AF07-45AD-A72B-51F2BBE849E8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47" name="Legend2" hidden="1">
              <a:extLst>
                <a:ext uri="{FF2B5EF4-FFF2-40B4-BE49-F238E27FC236}">
                  <a16:creationId xmlns:a16="http://schemas.microsoft.com/office/drawing/2014/main" id="{BDD1D0FF-6AA9-4A22-A688-52DAC69324C3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id="{A4AA2ADF-1C63-494F-915D-A5AC4C46FEF5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 hidden="1">
              <a:extLst>
                <a:ext uri="{FF2B5EF4-FFF2-40B4-BE49-F238E27FC236}">
                  <a16:creationId xmlns:a16="http://schemas.microsoft.com/office/drawing/2014/main" id="{4F8535FB-2551-4184-BD6D-8F635E78D25A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79" name="Legend5" hidden="1">
              <a:extLst>
                <a:ext uri="{FF2B5EF4-FFF2-40B4-BE49-F238E27FC236}">
                  <a16:creationId xmlns:a16="http://schemas.microsoft.com/office/drawing/2014/main" id="{74FFC01C-97C0-401A-9E65-49701C39B9C6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80" name="MoonLegend1" hidden="1">
              <a:extLst>
                <a:ext uri="{FF2B5EF4-FFF2-40B4-BE49-F238E27FC236}">
                  <a16:creationId xmlns:a16="http://schemas.microsoft.com/office/drawing/2014/main" id="{0FCE88B5-AFAB-4AB3-BF6D-C866F026F514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93" name="Oval 292" hidden="1">
                <a:extLst>
                  <a:ext uri="{FF2B5EF4-FFF2-40B4-BE49-F238E27FC236}">
                    <a16:creationId xmlns:a16="http://schemas.microsoft.com/office/drawing/2014/main" id="{071F4321-6D41-47B7-A4B4-DCE2809C6AF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Arc 293" hidden="1">
                <a:extLst>
                  <a:ext uri="{FF2B5EF4-FFF2-40B4-BE49-F238E27FC236}">
                    <a16:creationId xmlns:a16="http://schemas.microsoft.com/office/drawing/2014/main" id="{8BF5BAF2-9053-4BD9-B340-4BC5F6155AA6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  <p:grpSp>
          <p:nvGrpSpPr>
            <p:cNvPr id="281" name="MoonLegend2" hidden="1">
              <a:extLst>
                <a:ext uri="{FF2B5EF4-FFF2-40B4-BE49-F238E27FC236}">
                  <a16:creationId xmlns:a16="http://schemas.microsoft.com/office/drawing/2014/main" id="{5E737A3E-4787-483E-B621-E0A06DED5065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91" name="Oval 290" hidden="1">
                <a:extLst>
                  <a:ext uri="{FF2B5EF4-FFF2-40B4-BE49-F238E27FC236}">
                    <a16:creationId xmlns:a16="http://schemas.microsoft.com/office/drawing/2014/main" id="{90E1BA72-187E-4082-B5F8-9467E8FAEB8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Arc 291" hidden="1">
                <a:extLst>
                  <a:ext uri="{FF2B5EF4-FFF2-40B4-BE49-F238E27FC236}">
                    <a16:creationId xmlns:a16="http://schemas.microsoft.com/office/drawing/2014/main" id="{CFBC78D2-98C8-48BC-B6A4-981F17D64839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  <p:grpSp>
          <p:nvGrpSpPr>
            <p:cNvPr id="282" name="MoonLegend3" hidden="1">
              <a:extLst>
                <a:ext uri="{FF2B5EF4-FFF2-40B4-BE49-F238E27FC236}">
                  <a16:creationId xmlns:a16="http://schemas.microsoft.com/office/drawing/2014/main" id="{198125DC-89D7-416E-AE43-483AF6C5B138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89" name="Oval 288" hidden="1">
                <a:extLst>
                  <a:ext uri="{FF2B5EF4-FFF2-40B4-BE49-F238E27FC236}">
                    <a16:creationId xmlns:a16="http://schemas.microsoft.com/office/drawing/2014/main" id="{379B4219-69B8-4897-99EC-04D973BB0D0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Arc 289" hidden="1">
                <a:extLst>
                  <a:ext uri="{FF2B5EF4-FFF2-40B4-BE49-F238E27FC236}">
                    <a16:creationId xmlns:a16="http://schemas.microsoft.com/office/drawing/2014/main" id="{BF9809DF-FFD6-4CE0-B3FD-20A1E97734FB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  <p:grpSp>
          <p:nvGrpSpPr>
            <p:cNvPr id="283" name="MoonLegend4" hidden="1">
              <a:extLst>
                <a:ext uri="{FF2B5EF4-FFF2-40B4-BE49-F238E27FC236}">
                  <a16:creationId xmlns:a16="http://schemas.microsoft.com/office/drawing/2014/main" id="{AE872344-0E08-4556-A577-A4EEB67E328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87" name="Oval 286" hidden="1">
                <a:extLst>
                  <a:ext uri="{FF2B5EF4-FFF2-40B4-BE49-F238E27FC236}">
                    <a16:creationId xmlns:a16="http://schemas.microsoft.com/office/drawing/2014/main" id="{31F2FB08-B8D5-45C7-9409-11BFC69B4BF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Arc 287" hidden="1">
                <a:extLst>
                  <a:ext uri="{FF2B5EF4-FFF2-40B4-BE49-F238E27FC236}">
                    <a16:creationId xmlns:a16="http://schemas.microsoft.com/office/drawing/2014/main" id="{981CA841-7DEE-4925-9CE7-615C4D4C1A31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  <p:grpSp>
          <p:nvGrpSpPr>
            <p:cNvPr id="284" name="MoonLegend5" hidden="1">
              <a:extLst>
                <a:ext uri="{FF2B5EF4-FFF2-40B4-BE49-F238E27FC236}">
                  <a16:creationId xmlns:a16="http://schemas.microsoft.com/office/drawing/2014/main" id="{94E2F736-D5DC-4979-8DA2-32E8BF0CF502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85" name="Oval 284" hidden="1">
                <a:extLst>
                  <a:ext uri="{FF2B5EF4-FFF2-40B4-BE49-F238E27FC236}">
                    <a16:creationId xmlns:a16="http://schemas.microsoft.com/office/drawing/2014/main" id="{9596E797-660E-444C-B42D-67F8D1D95974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Arc 285" hidden="1">
                <a:extLst>
                  <a:ext uri="{FF2B5EF4-FFF2-40B4-BE49-F238E27FC236}">
                    <a16:creationId xmlns:a16="http://schemas.microsoft.com/office/drawing/2014/main" id="{78C060B7-F91F-44EA-A271-F47ACCC0A14E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</p:grpSp>
      <p:grpSp>
        <p:nvGrpSpPr>
          <p:cNvPr id="295" name="LegendBoxes" hidden="1">
            <a:extLst>
              <a:ext uri="{FF2B5EF4-FFF2-40B4-BE49-F238E27FC236}">
                <a16:creationId xmlns:a16="http://schemas.microsoft.com/office/drawing/2014/main" id="{C83A9D52-C622-482D-A4B2-CD993DD6A90D}"/>
              </a:ext>
            </a:extLst>
          </p:cNvPr>
          <p:cNvGrpSpPr/>
          <p:nvPr userDrawn="1"/>
        </p:nvGrpSpPr>
        <p:grpSpPr>
          <a:xfrm>
            <a:off x="10714801" y="4335780"/>
            <a:ext cx="922463" cy="1717282"/>
            <a:chOff x="10652400" y="4322824"/>
            <a:chExt cx="922463" cy="1717282"/>
          </a:xfrm>
        </p:grpSpPr>
        <p:sp>
          <p:nvSpPr>
            <p:cNvPr id="296" name="RectangleLegend1" hidden="1">
              <a:extLst>
                <a:ext uri="{FF2B5EF4-FFF2-40B4-BE49-F238E27FC236}">
                  <a16:creationId xmlns:a16="http://schemas.microsoft.com/office/drawing/2014/main" id="{43B7F20A-0F68-4EF6-9ACD-6F221E3B5C27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7" name="RectangleLegend2" hidden="1">
              <a:extLst>
                <a:ext uri="{FF2B5EF4-FFF2-40B4-BE49-F238E27FC236}">
                  <a16:creationId xmlns:a16="http://schemas.microsoft.com/office/drawing/2014/main" id="{44496E6E-DD28-4C90-B35E-FBCEDBC24C6C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8" name="RectangleLegend3" hidden="1">
              <a:extLst>
                <a:ext uri="{FF2B5EF4-FFF2-40B4-BE49-F238E27FC236}">
                  <a16:creationId xmlns:a16="http://schemas.microsoft.com/office/drawing/2014/main" id="{FAD8BC15-AA90-42F5-8822-8F03BBE2B62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99" name="RectangleLegend4" hidden="1">
              <a:extLst>
                <a:ext uri="{FF2B5EF4-FFF2-40B4-BE49-F238E27FC236}">
                  <a16:creationId xmlns:a16="http://schemas.microsoft.com/office/drawing/2014/main" id="{3376952D-839B-417F-81C5-32FEC74C50D7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00" name="RectangleLegend5" hidden="1">
              <a:extLst>
                <a:ext uri="{FF2B5EF4-FFF2-40B4-BE49-F238E27FC236}">
                  <a16:creationId xmlns:a16="http://schemas.microsoft.com/office/drawing/2014/main" id="{B673892E-F5A9-4CD6-A382-593E0CDCD063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301" name="Legend1" hidden="1">
              <a:extLst>
                <a:ext uri="{FF2B5EF4-FFF2-40B4-BE49-F238E27FC236}">
                  <a16:creationId xmlns:a16="http://schemas.microsoft.com/office/drawing/2014/main" id="{E9D035FD-4F99-430B-A1C4-994F38A0687C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302" name="Legend2" hidden="1">
              <a:extLst>
                <a:ext uri="{FF2B5EF4-FFF2-40B4-BE49-F238E27FC236}">
                  <a16:creationId xmlns:a16="http://schemas.microsoft.com/office/drawing/2014/main" id="{A66EF314-7997-4469-9E6F-260361795A76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303" name="Legend3" hidden="1">
              <a:extLst>
                <a:ext uri="{FF2B5EF4-FFF2-40B4-BE49-F238E27FC236}">
                  <a16:creationId xmlns:a16="http://schemas.microsoft.com/office/drawing/2014/main" id="{5804C0CA-7E01-424C-A819-38B0997BFB1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304" name="Legend4" hidden="1">
              <a:extLst>
                <a:ext uri="{FF2B5EF4-FFF2-40B4-BE49-F238E27FC236}">
                  <a16:creationId xmlns:a16="http://schemas.microsoft.com/office/drawing/2014/main" id="{DE3E75AF-FE94-4D18-BCBA-919D3CD41867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305" name="Legend5" hidden="1">
              <a:extLst>
                <a:ext uri="{FF2B5EF4-FFF2-40B4-BE49-F238E27FC236}">
                  <a16:creationId xmlns:a16="http://schemas.microsoft.com/office/drawing/2014/main" id="{A896A739-F3B3-4E8B-ADD1-2FA821110110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78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1800" b="1" kern="1200" cap="all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30396" indent="-226796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793" indent="-215997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7590" indent="-1511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187" indent="-14759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>
          <p15:clr>
            <a:srgbClr val="5ACBF0"/>
          </p15:clr>
        </p15:guide>
        <p15:guide id="3" orient="horz" pos="3816">
          <p15:clr>
            <a:srgbClr val="5ACBF0"/>
          </p15:clr>
        </p15:guide>
        <p15:guide id="4" orient="horz" pos="981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120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1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.Peterson@Milliken.com" TargetMode="External"/><Relationship Id="rId2" Type="http://schemas.openxmlformats.org/officeDocument/2006/relationships/hyperlink" Target="mailto:parcelshipping@millike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urie.Ramsey@Milliken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 hidden="1">
            <a:extLst>
              <a:ext uri="{FF2B5EF4-FFF2-40B4-BE49-F238E27FC236}">
                <a16:creationId xmlns:a16="http://schemas.microsoft.com/office/drawing/2014/main" id="{22550CFC-A993-4C92-9DA4-E5D6F43BC4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51" imgH="450" progId="TCLayout.ActiveDocument.1">
                  <p:embed/>
                </p:oleObj>
              </mc:Choice>
              <mc:Fallback>
                <p:oleObj name="think-cell Slide" r:id="rId7" imgW="451" imgH="450" progId="TCLayout.ActiveDocument.1">
                  <p:embed/>
                  <p:pic>
                    <p:nvPicPr>
                      <p:cNvPr id="8" name="Object 6" hidden="1">
                        <a:extLst>
                          <a:ext uri="{FF2B5EF4-FFF2-40B4-BE49-F238E27FC236}">
                            <a16:creationId xmlns:a16="http://schemas.microsoft.com/office/drawing/2014/main" id="{22550CFC-A993-4C92-9DA4-E5D6F43BC4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cumenttype">
            <a:extLst>
              <a:ext uri="{FF2B5EF4-FFF2-40B4-BE49-F238E27FC236}">
                <a16:creationId xmlns:a16="http://schemas.microsoft.com/office/drawing/2014/main" id="{894C6170-8F2F-4B82-9267-3B830342F13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50800" y="3504361"/>
            <a:ext cx="475157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D9895B-525E-4233-B3AE-137E75B96DAF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941" y="3132980"/>
            <a:ext cx="4751579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buNone/>
            </a:pPr>
            <a:r>
              <a:rPr lang="en-US" dirty="0"/>
              <a:t>Americas Region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4020588C-F31E-48A9-B819-7D3A2D9C41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941" y="1715157"/>
            <a:ext cx="4971330" cy="1292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t" anchorCtr="0">
            <a:spAutoFit/>
          </a:bodyPr>
          <a:lstStyle/>
          <a:p>
            <a:r>
              <a:rPr lang="en-US" dirty="0"/>
              <a:t>Milliken Logistics Supplier Inbound routing guide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 descr="A blu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3FAA7CD-BCEA-7A85-A26D-FF00D7CAF7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5276" y="124670"/>
            <a:ext cx="3788551" cy="25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847" y="181861"/>
            <a:ext cx="927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5011" y="1757932"/>
            <a:ext cx="652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latin typeface="Arial"/>
                <a:cs typeface="Arial"/>
              </a:rPr>
              <a:t>Table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contents.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5011" y="2306801"/>
            <a:ext cx="7654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Purchase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Routing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Instructions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5011" y="2855441"/>
            <a:ext cx="7755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FedEx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Ground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Instructions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3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4782" y="3404310"/>
            <a:ext cx="778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FedEx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Parcel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Dimension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0" dirty="0">
                <a:latin typeface="Arial"/>
                <a:cs typeface="Arial"/>
              </a:rPr>
              <a:t> Packaging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9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4554" y="3952950"/>
            <a:ext cx="757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Milliken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LTL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Routing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Guide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4554" y="4502046"/>
            <a:ext cx="7633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LTL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Lading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Consolidation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Instructions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4325" y="5050687"/>
            <a:ext cx="7722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Milliken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Logistics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25" dirty="0">
                <a:latin typeface="Arial"/>
                <a:cs typeface="Arial"/>
              </a:rPr>
              <a:t>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3555" y="1483612"/>
            <a:ext cx="610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PAGE </a:t>
            </a:r>
            <a:r>
              <a:rPr sz="1800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11357" y="230680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11357" y="2855441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11357" y="340431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11357" y="395295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11357" y="450204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11357" y="505068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Table</a:t>
            </a:r>
            <a:r>
              <a:rPr spc="-150" dirty="0"/>
              <a:t> </a:t>
            </a:r>
            <a:r>
              <a:rPr dirty="0"/>
              <a:t>of</a:t>
            </a:r>
            <a:r>
              <a:rPr spc="-135" dirty="0"/>
              <a:t> </a:t>
            </a:r>
            <a:r>
              <a:rPr spc="-10" dirty="0"/>
              <a:t>Contents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847" y="181861"/>
            <a:ext cx="927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25781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In order</a:t>
            </a:r>
            <a:r>
              <a:rPr spc="15" dirty="0"/>
              <a:t> </a:t>
            </a:r>
            <a:r>
              <a:rPr dirty="0"/>
              <a:t>to</a:t>
            </a:r>
            <a:r>
              <a:rPr spc="10" dirty="0"/>
              <a:t> </a:t>
            </a:r>
            <a:r>
              <a:rPr dirty="0"/>
              <a:t>move</a:t>
            </a:r>
            <a:r>
              <a:rPr spc="-5" dirty="0"/>
              <a:t> </a:t>
            </a:r>
            <a:r>
              <a:rPr dirty="0"/>
              <a:t>its</a:t>
            </a:r>
            <a:r>
              <a:rPr spc="25" dirty="0"/>
              <a:t> </a:t>
            </a:r>
            <a:r>
              <a:rPr dirty="0"/>
              <a:t>freight</a:t>
            </a:r>
            <a:r>
              <a:rPr spc="15" dirty="0"/>
              <a:t> </a:t>
            </a:r>
            <a:r>
              <a:rPr dirty="0"/>
              <a:t>in</a:t>
            </a:r>
            <a:r>
              <a:rPr spc="20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dirty="0"/>
              <a:t>most</a:t>
            </a:r>
            <a:r>
              <a:rPr spc="15" dirty="0"/>
              <a:t> </a:t>
            </a:r>
            <a:r>
              <a:rPr dirty="0"/>
              <a:t>efficient</a:t>
            </a:r>
            <a:r>
              <a:rPr spc="20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spc="-20" dirty="0"/>
              <a:t>cost-</a:t>
            </a:r>
            <a:r>
              <a:rPr dirty="0"/>
              <a:t>effective</a:t>
            </a:r>
            <a:r>
              <a:rPr spc="15" dirty="0"/>
              <a:t> </a:t>
            </a:r>
            <a:r>
              <a:rPr spc="-35" dirty="0"/>
              <a:t>manner,</a:t>
            </a:r>
            <a:r>
              <a:rPr spc="-10" dirty="0"/>
              <a:t> </a:t>
            </a:r>
            <a:r>
              <a:rPr dirty="0"/>
              <a:t>Milliken</a:t>
            </a:r>
            <a:r>
              <a:rPr spc="10" dirty="0"/>
              <a:t> </a:t>
            </a:r>
            <a:r>
              <a:rPr dirty="0"/>
              <a:t>&amp;</a:t>
            </a:r>
            <a:r>
              <a:rPr spc="10" dirty="0"/>
              <a:t> </a:t>
            </a:r>
            <a:r>
              <a:rPr dirty="0"/>
              <a:t>Company</a:t>
            </a:r>
            <a:r>
              <a:rPr spc="10" dirty="0"/>
              <a:t> </a:t>
            </a:r>
            <a:r>
              <a:rPr dirty="0"/>
              <a:t>requests</a:t>
            </a:r>
            <a:r>
              <a:rPr spc="15" dirty="0"/>
              <a:t> </a:t>
            </a:r>
            <a:r>
              <a:rPr spc="-20" dirty="0"/>
              <a:t>that </a:t>
            </a:r>
            <a:r>
              <a:rPr dirty="0"/>
              <a:t>all</a:t>
            </a:r>
            <a:r>
              <a:rPr spc="50" dirty="0"/>
              <a:t> </a:t>
            </a:r>
            <a:r>
              <a:rPr dirty="0"/>
              <a:t>vendors</a:t>
            </a:r>
            <a:r>
              <a:rPr spc="45" dirty="0"/>
              <a:t> </a:t>
            </a:r>
            <a:r>
              <a:rPr dirty="0"/>
              <a:t>and</a:t>
            </a:r>
            <a:r>
              <a:rPr spc="55" dirty="0"/>
              <a:t> </a:t>
            </a:r>
            <a:r>
              <a:rPr dirty="0"/>
              <a:t>business</a:t>
            </a:r>
            <a:r>
              <a:rPr spc="50" dirty="0"/>
              <a:t> </a:t>
            </a:r>
            <a:r>
              <a:rPr dirty="0"/>
              <a:t>partners</a:t>
            </a:r>
            <a:r>
              <a:rPr spc="60" dirty="0"/>
              <a:t> </a:t>
            </a:r>
            <a:r>
              <a:rPr dirty="0"/>
              <a:t>route</a:t>
            </a:r>
            <a:r>
              <a:rPr spc="55" dirty="0"/>
              <a:t> </a:t>
            </a:r>
            <a:r>
              <a:rPr dirty="0"/>
              <a:t>COLLECT</a:t>
            </a:r>
            <a:r>
              <a:rPr spc="45" dirty="0"/>
              <a:t> </a:t>
            </a:r>
            <a:r>
              <a:rPr dirty="0"/>
              <a:t>or</a:t>
            </a:r>
            <a:r>
              <a:rPr spc="65" dirty="0"/>
              <a:t> </a:t>
            </a:r>
            <a:r>
              <a:rPr dirty="0"/>
              <a:t>MILLIKEN</a:t>
            </a:r>
            <a:r>
              <a:rPr spc="60" dirty="0"/>
              <a:t> </a:t>
            </a:r>
            <a:r>
              <a:rPr dirty="0"/>
              <a:t>3</a:t>
            </a:r>
            <a:r>
              <a:rPr sz="1575" baseline="18518" dirty="0"/>
              <a:t>RD</a:t>
            </a:r>
            <a:r>
              <a:rPr sz="1575" spc="-22" baseline="18518" dirty="0"/>
              <a:t> </a:t>
            </a:r>
            <a:r>
              <a:rPr sz="1600" spc="-70" dirty="0"/>
              <a:t>PARTY</a:t>
            </a:r>
            <a:r>
              <a:rPr sz="1600" spc="-25" dirty="0"/>
              <a:t> </a:t>
            </a:r>
            <a:r>
              <a:rPr sz="1600" spc="-70" dirty="0"/>
              <a:t>PAID</a:t>
            </a:r>
            <a:r>
              <a:rPr sz="1600" spc="-5" dirty="0"/>
              <a:t> </a:t>
            </a:r>
            <a:r>
              <a:rPr sz="1600" dirty="0"/>
              <a:t>shipments</a:t>
            </a:r>
            <a:r>
              <a:rPr sz="1600" spc="60" dirty="0"/>
              <a:t> </a:t>
            </a:r>
            <a:r>
              <a:rPr sz="1600" dirty="0"/>
              <a:t>according</a:t>
            </a:r>
            <a:r>
              <a:rPr sz="1600" spc="55" dirty="0"/>
              <a:t> </a:t>
            </a:r>
            <a:r>
              <a:rPr sz="1600" dirty="0"/>
              <a:t>to</a:t>
            </a:r>
            <a:r>
              <a:rPr sz="1600" spc="70" dirty="0"/>
              <a:t> </a:t>
            </a:r>
            <a:r>
              <a:rPr sz="1600" spc="-25" dirty="0"/>
              <a:t>the </a:t>
            </a:r>
            <a:r>
              <a:rPr sz="1600" dirty="0"/>
              <a:t>following</a:t>
            </a:r>
            <a:r>
              <a:rPr sz="1600" spc="-15" dirty="0"/>
              <a:t> </a:t>
            </a:r>
            <a:r>
              <a:rPr sz="1600" spc="-10" dirty="0"/>
              <a:t>guidelines:</a:t>
            </a:r>
            <a:endParaRPr sz="1600"/>
          </a:p>
          <a:p>
            <a:pPr marL="245745" algn="ctr">
              <a:lnSpc>
                <a:spcPct val="100000"/>
              </a:lnSpc>
              <a:spcBef>
                <a:spcPts val="1010"/>
              </a:spcBef>
            </a:pPr>
            <a:r>
              <a:rPr sz="1400"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COLLECT/EXW</a:t>
            </a:r>
            <a:r>
              <a:rPr sz="1400" b="0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SHIPPING</a:t>
            </a:r>
            <a:r>
              <a:rPr sz="1400" b="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INSTRUCTIONS</a:t>
            </a:r>
            <a:endParaRPr sz="1400">
              <a:latin typeface="Arial"/>
              <a:cs typeface="Arial"/>
            </a:endParaRPr>
          </a:p>
          <a:p>
            <a:pPr marL="323215" indent="-196850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323850" algn="l"/>
              </a:tabLst>
            </a:pPr>
            <a:r>
              <a:rPr sz="1400" b="0" dirty="0">
                <a:latin typeface="Arial"/>
                <a:cs typeface="Arial"/>
              </a:rPr>
              <a:t>For</a:t>
            </a:r>
            <a:r>
              <a:rPr sz="1400" b="0" spc="-8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any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shipment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under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150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lbs.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and/or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that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do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not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exceed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96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inches,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please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ship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FedEx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Ground</a:t>
            </a:r>
            <a:r>
              <a:rPr sz="1400" b="0" spc="-8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–</a:t>
            </a:r>
            <a:r>
              <a:rPr sz="1400" b="0" spc="-10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COLLECT</a:t>
            </a:r>
            <a:endParaRPr sz="1400">
              <a:latin typeface="Arial"/>
              <a:cs typeface="Arial"/>
            </a:endParaRPr>
          </a:p>
          <a:p>
            <a:pPr marL="323215" indent="-196850">
              <a:lnSpc>
                <a:spcPct val="100000"/>
              </a:lnSpc>
              <a:buAutoNum type="arabicPeriod"/>
              <a:tabLst>
                <a:tab pos="323850" algn="l"/>
              </a:tabLst>
            </a:pPr>
            <a:r>
              <a:rPr sz="1400" b="0" dirty="0">
                <a:latin typeface="Arial"/>
                <a:cs typeface="Arial"/>
              </a:rPr>
              <a:t>For</a:t>
            </a:r>
            <a:r>
              <a:rPr sz="1400" b="0" spc="-8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any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other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parcel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services,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please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contact</a:t>
            </a:r>
            <a:r>
              <a:rPr sz="1400" b="0" spc="-90" dirty="0">
                <a:latin typeface="Arial"/>
                <a:cs typeface="Arial"/>
              </a:rPr>
              <a:t> </a:t>
            </a:r>
            <a:r>
              <a:rPr sz="1400"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parcelshipping@milliken.com</a:t>
            </a:r>
            <a:endParaRPr sz="1400">
              <a:latin typeface="Arial"/>
              <a:cs typeface="Arial"/>
            </a:endParaRPr>
          </a:p>
          <a:p>
            <a:pPr marL="127635" marR="629285" indent="149225">
              <a:lnSpc>
                <a:spcPct val="100000"/>
              </a:lnSpc>
              <a:buAutoNum type="arabicPeriod"/>
              <a:tabLst>
                <a:tab pos="276860" algn="l"/>
              </a:tabLst>
            </a:pPr>
            <a:r>
              <a:rPr sz="1400" b="0" dirty="0">
                <a:latin typeface="Arial"/>
                <a:cs typeface="Arial"/>
              </a:rPr>
              <a:t>Any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shipments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over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96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inches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and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between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150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lbs.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to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15000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lbs.,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please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refer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to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the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routing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guide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for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carrier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selection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at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http:// supplier.milliken.com</a:t>
            </a:r>
            <a:endParaRPr sz="1400">
              <a:latin typeface="Arial"/>
              <a:cs typeface="Arial"/>
            </a:endParaRPr>
          </a:p>
          <a:p>
            <a:pPr marL="323215" indent="-196850">
              <a:lnSpc>
                <a:spcPct val="100000"/>
              </a:lnSpc>
              <a:buAutoNum type="arabicPeriod"/>
              <a:tabLst>
                <a:tab pos="323850" algn="l"/>
              </a:tabLst>
            </a:pPr>
            <a:r>
              <a:rPr sz="1400" b="0" dirty="0">
                <a:latin typeface="Arial"/>
                <a:cs typeface="Arial"/>
              </a:rPr>
              <a:t>For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any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shipments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over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15000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lbs.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or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exceeding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24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ft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of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trailer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space,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please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contact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Milliken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Logistics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for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routing</a:t>
            </a:r>
            <a:r>
              <a:rPr sz="1400" b="0" spc="-1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instructions:</a:t>
            </a:r>
            <a:endParaRPr sz="1400">
              <a:latin typeface="Arial"/>
              <a:cs typeface="Arial"/>
            </a:endParaRPr>
          </a:p>
          <a:p>
            <a:pPr marL="127635">
              <a:lnSpc>
                <a:spcPts val="1680"/>
              </a:lnSpc>
              <a:spcBef>
                <a:spcPts val="5"/>
              </a:spcBef>
              <a:tabLst>
                <a:tab pos="584200" algn="l"/>
              </a:tabLst>
            </a:pPr>
            <a:r>
              <a:rPr sz="1400" b="0" spc="-50" dirty="0">
                <a:latin typeface="Arial"/>
                <a:cs typeface="Arial"/>
              </a:rPr>
              <a:t>.</a:t>
            </a:r>
            <a:r>
              <a:rPr sz="1400" b="0" dirty="0">
                <a:latin typeface="Arial"/>
                <a:cs typeface="Arial"/>
              </a:rPr>
              <a:t>	Angela</a:t>
            </a:r>
            <a:r>
              <a:rPr sz="1400" b="0" spc="-15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Peterson:</a:t>
            </a:r>
            <a:r>
              <a:rPr sz="1400" b="0" spc="-125" dirty="0">
                <a:latin typeface="Arial"/>
                <a:cs typeface="Arial"/>
              </a:rPr>
              <a:t> </a:t>
            </a:r>
            <a:r>
              <a:rPr sz="1400"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APeterson@Milliken.com</a:t>
            </a:r>
            <a:endParaRPr sz="1400">
              <a:latin typeface="Arial"/>
              <a:cs typeface="Arial"/>
            </a:endParaRPr>
          </a:p>
          <a:p>
            <a:pPr marL="127635">
              <a:lnSpc>
                <a:spcPct val="100000"/>
              </a:lnSpc>
            </a:pPr>
            <a:r>
              <a:rPr sz="1400" b="0" dirty="0">
                <a:latin typeface="Arial"/>
                <a:cs typeface="Arial"/>
              </a:rPr>
              <a:t>b.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Laurie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Ramsey: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Laurie.Ramsey@Milliken.com</a:t>
            </a:r>
            <a:endParaRPr sz="1400">
              <a:latin typeface="Arial"/>
              <a:cs typeface="Arial"/>
            </a:endParaRPr>
          </a:p>
          <a:p>
            <a:pPr marL="40640">
              <a:lnSpc>
                <a:spcPct val="100000"/>
              </a:lnSpc>
              <a:spcBef>
                <a:spcPts val="1195"/>
              </a:spcBef>
              <a:tabLst>
                <a:tab pos="309245" algn="l"/>
              </a:tabLst>
            </a:pPr>
            <a:r>
              <a:rPr sz="1400" b="0" spc="-50" dirty="0">
                <a:latin typeface="Arial"/>
                <a:cs typeface="Arial"/>
              </a:rPr>
              <a:t>*</a:t>
            </a:r>
            <a:r>
              <a:rPr sz="1400" b="0" dirty="0">
                <a:latin typeface="Arial"/>
                <a:cs typeface="Arial"/>
              </a:rPr>
              <a:t>	</a:t>
            </a:r>
            <a:r>
              <a:rPr sz="1400" b="0" spc="-10" dirty="0">
                <a:latin typeface="Arial"/>
                <a:cs typeface="Arial"/>
              </a:rPr>
              <a:t>Dimensional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&amp;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Packaging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limits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apply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–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See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pages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5-</a:t>
            </a:r>
            <a:r>
              <a:rPr sz="1400" b="0" dirty="0">
                <a:latin typeface="Arial"/>
                <a:cs typeface="Arial"/>
              </a:rPr>
              <a:t>6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of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this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presentation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or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visit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spc="-35" dirty="0">
                <a:latin typeface="Arial"/>
                <a:cs typeface="Arial"/>
              </a:rPr>
              <a:t>supplier.Milliken.com</a:t>
            </a:r>
            <a:r>
              <a:rPr sz="1400" b="0" spc="-7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“Fedex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Inbound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Instructions”for</a:t>
            </a:r>
            <a:endParaRPr sz="1400">
              <a:latin typeface="Arial"/>
              <a:cs typeface="Arial"/>
            </a:endParaRPr>
          </a:p>
          <a:p>
            <a:pPr marL="294640" marR="1031240" indent="-635">
              <a:lnSpc>
                <a:spcPct val="100000"/>
              </a:lnSpc>
              <a:spcBef>
                <a:spcPts val="600"/>
              </a:spcBef>
            </a:pPr>
            <a:r>
              <a:rPr sz="1400" b="0" spc="-10" dirty="0">
                <a:latin typeface="Arial"/>
                <a:cs typeface="Arial"/>
              </a:rPr>
              <a:t>Fedex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GROUND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process.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If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the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characteristics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of</a:t>
            </a:r>
            <a:r>
              <a:rPr sz="1400" b="0" spc="-4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the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shipment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(i.e.,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size,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packaging,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hazmat,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etc.)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make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Fedex</a:t>
            </a:r>
            <a:r>
              <a:rPr sz="1400" b="0" spc="-6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GROUND questionable,</a:t>
            </a:r>
            <a:r>
              <a:rPr sz="1400" b="0" spc="-5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contact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Milliken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Logistics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for</a:t>
            </a:r>
            <a:r>
              <a:rPr sz="1400" b="0" spc="-254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instructions.</a:t>
            </a:r>
            <a:endParaRPr sz="140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705"/>
              </a:spcBef>
            </a:pPr>
            <a:r>
              <a:rPr sz="1400" b="0" spc="-25" dirty="0">
                <a:latin typeface="Arial"/>
                <a:cs typeface="Arial"/>
              </a:rPr>
              <a:t>**</a:t>
            </a:r>
            <a:endParaRPr sz="1400">
              <a:latin typeface="Arial"/>
              <a:cs typeface="Arial"/>
            </a:endParaRPr>
          </a:p>
          <a:p>
            <a:pPr marL="261620" marR="48895" indent="41275">
              <a:lnSpc>
                <a:spcPct val="100000"/>
              </a:lnSpc>
              <a:spcBef>
                <a:spcPts val="100"/>
              </a:spcBef>
            </a:pPr>
            <a:r>
              <a:rPr sz="1400" b="0" spc="-10" dirty="0">
                <a:latin typeface="Arial"/>
                <a:cs typeface="Arial"/>
              </a:rPr>
              <a:t>Milliken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preferred</a:t>
            </a:r>
            <a:r>
              <a:rPr sz="1400" b="0" spc="-80" dirty="0">
                <a:latin typeface="Arial"/>
                <a:cs typeface="Arial"/>
              </a:rPr>
              <a:t> </a:t>
            </a:r>
            <a:r>
              <a:rPr sz="1400" b="0" spc="-30" dirty="0">
                <a:latin typeface="Arial"/>
                <a:cs typeface="Arial"/>
              </a:rPr>
              <a:t>LTLcarrier</a:t>
            </a:r>
            <a:r>
              <a:rPr sz="1400" b="0" spc="-7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can</a:t>
            </a:r>
            <a:r>
              <a:rPr sz="1400" b="0" spc="-1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be</a:t>
            </a:r>
            <a:r>
              <a:rPr sz="1400" b="0" spc="-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found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on</a:t>
            </a:r>
            <a:r>
              <a:rPr sz="1400" b="0" spc="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page</a:t>
            </a:r>
            <a:r>
              <a:rPr sz="1400" b="0" spc="-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7</a:t>
            </a:r>
            <a:r>
              <a:rPr sz="1400" b="0" spc="1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of this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presentation</a:t>
            </a:r>
            <a:r>
              <a:rPr sz="1400" b="0" spc="-9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or</a:t>
            </a:r>
            <a:r>
              <a:rPr sz="1400" b="0" spc="-1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at</a:t>
            </a:r>
            <a:r>
              <a:rPr sz="1400" b="0" spc="-5" dirty="0">
                <a:latin typeface="Arial"/>
                <a:cs typeface="Arial"/>
              </a:rPr>
              <a:t> </a:t>
            </a:r>
            <a:r>
              <a:rPr sz="1400" b="0" spc="-40" dirty="0">
                <a:latin typeface="Arial"/>
                <a:cs typeface="Arial"/>
              </a:rPr>
              <a:t>supplier.Milliken.com</a:t>
            </a:r>
            <a:r>
              <a:rPr sz="1400" b="0" spc="-95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under</a:t>
            </a:r>
            <a:r>
              <a:rPr sz="1400" b="0" spc="-90" dirty="0">
                <a:latin typeface="Arial"/>
                <a:cs typeface="Arial"/>
              </a:rPr>
              <a:t> </a:t>
            </a:r>
            <a:r>
              <a:rPr sz="1400" b="0" spc="-25" dirty="0">
                <a:latin typeface="Arial"/>
                <a:cs typeface="Arial"/>
              </a:rPr>
              <a:t>“Inbound</a:t>
            </a:r>
            <a:r>
              <a:rPr sz="1400" b="0" spc="-9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Routing</a:t>
            </a:r>
            <a:r>
              <a:rPr sz="1400" b="0" spc="-5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Guide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Map”. </a:t>
            </a:r>
            <a:r>
              <a:rPr sz="1400" b="0" dirty="0">
                <a:latin typeface="Arial"/>
                <a:cs typeface="Arial"/>
              </a:rPr>
              <a:t>See</a:t>
            </a:r>
            <a:r>
              <a:rPr sz="1400" b="0" spc="-20" dirty="0">
                <a:latin typeface="Arial"/>
                <a:cs typeface="Arial"/>
              </a:rPr>
              <a:t> instructions</a:t>
            </a:r>
            <a:r>
              <a:rPr sz="1400" b="0" spc="-7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for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consolidating</a:t>
            </a:r>
            <a:r>
              <a:rPr sz="1400" b="0" spc="-7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BLs</a:t>
            </a:r>
            <a:r>
              <a:rPr sz="1400" b="0" spc="-5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(page</a:t>
            </a:r>
            <a:r>
              <a:rPr sz="1400" b="0" spc="-6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7</a:t>
            </a:r>
            <a:r>
              <a:rPr sz="1400" b="0" spc="-10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of</a:t>
            </a:r>
            <a:r>
              <a:rPr sz="1400" b="0" spc="-3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this</a:t>
            </a:r>
            <a:r>
              <a:rPr sz="1400" b="0" spc="-21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presentation).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8637" y="96645"/>
            <a:ext cx="43732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Vendor</a:t>
            </a:r>
            <a:r>
              <a:rPr spc="-175" dirty="0"/>
              <a:t> </a:t>
            </a:r>
            <a:r>
              <a:rPr spc="-10" dirty="0"/>
              <a:t>Routing</a:t>
            </a:r>
            <a:r>
              <a:rPr spc="-200" dirty="0"/>
              <a:t> </a:t>
            </a:r>
            <a:r>
              <a:rPr spc="-10" dirty="0"/>
              <a:t>Guidelines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82320"/>
            <a:chOff x="0" y="0"/>
            <a:chExt cx="12192000" cy="782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7818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0428" y="137160"/>
              <a:ext cx="2362198" cy="4571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2355" y="185545"/>
            <a:ext cx="927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FedEx</a:t>
            </a:r>
            <a:r>
              <a:rPr spc="-80" dirty="0"/>
              <a:t> </a:t>
            </a:r>
            <a:r>
              <a:rPr dirty="0"/>
              <a:t>Ground</a:t>
            </a:r>
            <a:r>
              <a:rPr spc="-110" dirty="0"/>
              <a:t> </a:t>
            </a:r>
            <a:r>
              <a:rPr spc="-10" dirty="0"/>
              <a:t>Instructions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00360" y="959356"/>
            <a:ext cx="1343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40" dirty="0">
                <a:solidFill>
                  <a:srgbClr val="006EC0"/>
                </a:solidFill>
                <a:uFill>
                  <a:solidFill>
                    <a:srgbClr val="006EC0"/>
                  </a:solidFill>
                </a:uFill>
                <a:latin typeface="Arial"/>
                <a:cs typeface="Arial"/>
              </a:rPr>
              <a:t>IMPORTANT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7006" y="1508277"/>
            <a:ext cx="241363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006EC0"/>
                </a:solidFill>
                <a:latin typeface="Arial"/>
                <a:cs typeface="Arial"/>
              </a:rPr>
              <a:t>Vendor</a:t>
            </a:r>
            <a:r>
              <a:rPr sz="1800" b="1" spc="-7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should</a:t>
            </a:r>
            <a:r>
              <a:rPr sz="1800" b="1" spc="-1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always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select</a:t>
            </a:r>
            <a:r>
              <a:rPr sz="1800" b="1" spc="-5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Fedex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GROUND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(i.e.,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not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Next</a:t>
            </a:r>
            <a:r>
              <a:rPr sz="1800" b="1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Day</a:t>
            </a:r>
            <a:r>
              <a:rPr sz="1800" b="1" spc="-9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6EC0"/>
                </a:solidFill>
                <a:latin typeface="Arial"/>
                <a:cs typeface="Arial"/>
              </a:rPr>
              <a:t>Air,</a:t>
            </a:r>
            <a:r>
              <a:rPr sz="1800" b="1" spc="-6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Next</a:t>
            </a:r>
            <a:r>
              <a:rPr sz="1800" b="1" spc="50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Day</a:t>
            </a:r>
            <a:r>
              <a:rPr sz="1800" b="1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Early</a:t>
            </a:r>
            <a:r>
              <a:rPr sz="1800" b="1" spc="-9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AM,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etc.)</a:t>
            </a:r>
            <a:r>
              <a:rPr sz="18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as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service</a:t>
            </a:r>
            <a:r>
              <a:rPr sz="18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type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unless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otherwise specifically</a:t>
            </a:r>
            <a:r>
              <a:rPr sz="1800" b="1" spc="-15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instructed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by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receiving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Milliken</a:t>
            </a:r>
            <a:r>
              <a:rPr sz="1800" b="1" spc="-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location 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or</a:t>
            </a:r>
            <a:r>
              <a:rPr sz="1800" b="1" spc="-13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EC0"/>
                </a:solidFill>
                <a:latin typeface="Arial"/>
                <a:cs typeface="Arial"/>
              </a:rPr>
              <a:t>an </a:t>
            </a:r>
            <a:r>
              <a:rPr sz="1800" b="1" dirty="0">
                <a:solidFill>
                  <a:srgbClr val="006EC0"/>
                </a:solidFill>
                <a:latin typeface="Arial"/>
                <a:cs typeface="Arial"/>
              </a:rPr>
              <a:t>authorized</a:t>
            </a:r>
            <a:r>
              <a:rPr sz="1800" b="1" spc="-20" dirty="0">
                <a:solidFill>
                  <a:srgbClr val="006E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EC0"/>
                </a:solidFill>
                <a:latin typeface="Arial"/>
                <a:cs typeface="Arial"/>
              </a:rPr>
              <a:t>Milliken associate.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17774" y="5557926"/>
            <a:ext cx="3030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27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See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Dimension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Packaging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Limits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Page</a:t>
            </a:r>
            <a:r>
              <a:rPr sz="18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7412" y="913333"/>
            <a:ext cx="2527300" cy="493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0190" marR="5080" indent="-238125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250825" algn="l"/>
              </a:tabLst>
            </a:pPr>
            <a:r>
              <a:rPr sz="1400" dirty="0">
                <a:latin typeface="Trebuchet MS"/>
                <a:cs typeface="Trebuchet MS"/>
              </a:rPr>
              <a:t>Enter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shipping</a:t>
            </a:r>
            <a:r>
              <a:rPr sz="1400" spc="-9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Location's </a:t>
            </a:r>
            <a:r>
              <a:rPr sz="1400" dirty="0">
                <a:latin typeface="Trebuchet MS"/>
                <a:cs typeface="Trebuchet MS"/>
              </a:rPr>
              <a:t>Address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Details</a:t>
            </a:r>
            <a:endParaRPr sz="1400">
              <a:latin typeface="Trebuchet MS"/>
              <a:cs typeface="Trebuchet MS"/>
            </a:endParaRPr>
          </a:p>
          <a:p>
            <a:pPr marL="250190" marR="19685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400" dirty="0">
                <a:latin typeface="Trebuchet MS"/>
                <a:cs typeface="Trebuchet MS"/>
              </a:rPr>
              <a:t>Enter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Correct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Delivery </a:t>
            </a:r>
            <a:r>
              <a:rPr sz="1400" dirty="0">
                <a:latin typeface="Trebuchet MS"/>
                <a:cs typeface="Trebuchet MS"/>
              </a:rPr>
              <a:t>location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details,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as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provided </a:t>
            </a:r>
            <a:r>
              <a:rPr sz="1400" dirty="0">
                <a:latin typeface="Trebuchet MS"/>
                <a:cs typeface="Trebuchet MS"/>
              </a:rPr>
              <a:t>by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Milliken </a:t>
            </a:r>
            <a:r>
              <a:rPr sz="1400" spc="-20" dirty="0">
                <a:latin typeface="Trebuchet MS"/>
                <a:cs typeface="Trebuchet MS"/>
              </a:rPr>
              <a:t>Representative,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or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follow instruction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on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PO.</a:t>
            </a:r>
            <a:endParaRPr sz="1400">
              <a:latin typeface="Trebuchet MS"/>
              <a:cs typeface="Trebuchet MS"/>
            </a:endParaRPr>
          </a:p>
          <a:p>
            <a:pPr marL="250190" marR="33655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400" dirty="0">
                <a:latin typeface="Trebuchet MS"/>
                <a:cs typeface="Trebuchet MS"/>
              </a:rPr>
              <a:t>Enter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date</a:t>
            </a:r>
            <a:r>
              <a:rPr sz="1400" spc="-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material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is </a:t>
            </a:r>
            <a:r>
              <a:rPr sz="1400" dirty="0">
                <a:latin typeface="Trebuchet MS"/>
                <a:cs typeface="Trebuchet MS"/>
              </a:rPr>
              <a:t>ready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for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pickup,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and </a:t>
            </a:r>
            <a:r>
              <a:rPr sz="1400" dirty="0">
                <a:latin typeface="Trebuchet MS"/>
                <a:cs typeface="Trebuchet MS"/>
              </a:rPr>
              <a:t>provide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accurate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cargo details.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Select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Service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type </a:t>
            </a:r>
            <a:r>
              <a:rPr sz="1400" dirty="0">
                <a:latin typeface="Trebuchet MS"/>
                <a:cs typeface="Trebuchet MS"/>
              </a:rPr>
              <a:t>as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ground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unless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otherwise instructed,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select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"your </a:t>
            </a:r>
            <a:r>
              <a:rPr sz="1400" spc="-10" dirty="0">
                <a:latin typeface="Trebuchet MS"/>
                <a:cs typeface="Trebuchet MS"/>
              </a:rPr>
              <a:t>packaging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type,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and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provide dimensions</a:t>
            </a:r>
            <a:endParaRPr sz="1400">
              <a:latin typeface="Trebuchet MS"/>
              <a:cs typeface="Trebuchet MS"/>
            </a:endParaRPr>
          </a:p>
          <a:p>
            <a:pPr marL="250190" marR="134620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400" dirty="0">
                <a:latin typeface="Trebuchet MS"/>
                <a:cs typeface="Trebuchet MS"/>
              </a:rPr>
              <a:t>When</a:t>
            </a:r>
            <a:r>
              <a:rPr sz="1400" spc="-9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Selecting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the</a:t>
            </a:r>
            <a:r>
              <a:rPr sz="1400" spc="-10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service </a:t>
            </a:r>
            <a:r>
              <a:rPr sz="1400" dirty="0">
                <a:latin typeface="Trebuchet MS"/>
                <a:cs typeface="Trebuchet MS"/>
              </a:rPr>
              <a:t>level,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please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select</a:t>
            </a:r>
            <a:r>
              <a:rPr sz="1400" spc="-6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FedEx </a:t>
            </a:r>
            <a:r>
              <a:rPr sz="1400" dirty="0">
                <a:latin typeface="Trebuchet MS"/>
                <a:cs typeface="Trebuchet MS"/>
              </a:rPr>
              <a:t>Ground</a:t>
            </a:r>
            <a:r>
              <a:rPr sz="1400" spc="-1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Collect.</a:t>
            </a:r>
            <a:endParaRPr sz="1400">
              <a:latin typeface="Trebuchet MS"/>
              <a:cs typeface="Trebuchet MS"/>
            </a:endParaRPr>
          </a:p>
          <a:p>
            <a:pPr marL="250190" marR="23495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400" dirty="0">
                <a:latin typeface="Trebuchet MS"/>
                <a:cs typeface="Trebuchet MS"/>
              </a:rPr>
              <a:t>Add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any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additional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special </a:t>
            </a:r>
            <a:r>
              <a:rPr sz="1400" dirty="0">
                <a:latin typeface="Trebuchet MS"/>
                <a:cs typeface="Trebuchet MS"/>
              </a:rPr>
              <a:t>services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only</a:t>
            </a:r>
            <a:r>
              <a:rPr sz="14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if</a:t>
            </a:r>
            <a:r>
              <a:rPr sz="1400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requested,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schedule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the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proper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pickup/ </a:t>
            </a:r>
            <a:r>
              <a:rPr sz="1400" dirty="0">
                <a:latin typeface="Trebuchet MS"/>
                <a:cs typeface="Trebuchet MS"/>
              </a:rPr>
              <a:t>drop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off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type,</a:t>
            </a:r>
            <a:r>
              <a:rPr sz="1400" spc="-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and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click </a:t>
            </a:r>
            <a:r>
              <a:rPr sz="1400" spc="-10" dirty="0">
                <a:latin typeface="Trebuchet MS"/>
                <a:cs typeface="Trebuchet MS"/>
              </a:rPr>
              <a:t>Complete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shipment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" y="791718"/>
            <a:ext cx="5937503" cy="576833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82320"/>
            <a:chOff x="0" y="0"/>
            <a:chExt cx="12192000" cy="782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7818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0428" y="137160"/>
              <a:ext cx="2362198" cy="4571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8388" y="3610355"/>
            <a:ext cx="2554223" cy="20025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15212" y="984034"/>
            <a:ext cx="6366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Please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refer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below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service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sensitive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requirements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below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determining </a:t>
            </a:r>
            <a:r>
              <a:rPr sz="1400" dirty="0">
                <a:latin typeface="Arial"/>
                <a:cs typeface="Arial"/>
              </a:rPr>
              <a:t>how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ship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package: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61832" y="3189783"/>
            <a:ext cx="33032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Length/Girth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calculation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2*W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+2*H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FedEx</a:t>
            </a:r>
            <a:r>
              <a:rPr spc="-105" dirty="0"/>
              <a:t> </a:t>
            </a:r>
            <a:r>
              <a:rPr spc="-10" dirty="0"/>
              <a:t>Parcel*</a:t>
            </a:r>
            <a:r>
              <a:rPr spc="-150" dirty="0"/>
              <a:t> </a:t>
            </a:r>
            <a:r>
              <a:rPr dirty="0"/>
              <a:t>Dimension</a:t>
            </a:r>
            <a:r>
              <a:rPr spc="-85" dirty="0"/>
              <a:t> </a:t>
            </a:r>
            <a:r>
              <a:rPr dirty="0"/>
              <a:t>&amp;</a:t>
            </a:r>
            <a:r>
              <a:rPr spc="-100" dirty="0"/>
              <a:t> </a:t>
            </a:r>
            <a:r>
              <a:rPr spc="-10" dirty="0"/>
              <a:t>Packaging</a:t>
            </a:r>
            <a:r>
              <a:rPr spc="-90" dirty="0"/>
              <a:t> </a:t>
            </a:r>
            <a:r>
              <a:rPr spc="-10" dirty="0"/>
              <a:t>Limits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5283" y="5138699"/>
            <a:ext cx="3615054" cy="8915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93040" marR="5080" indent="-180975">
              <a:lnSpc>
                <a:spcPct val="102000"/>
              </a:lnSpc>
              <a:spcBef>
                <a:spcPts val="65"/>
              </a:spcBef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Parcel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refers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FedEx's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small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package </a:t>
            </a:r>
            <a:r>
              <a:rPr sz="1400" dirty="0">
                <a:latin typeface="Arial"/>
                <a:cs typeface="Arial"/>
              </a:rPr>
              <a:t>services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(ground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air).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refer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FedEx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Freight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heavy-weight services.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0747" y="3403344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9826" y="1696466"/>
            <a:ext cx="4895850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  <a:tab pos="470534" algn="l"/>
              </a:tabLst>
            </a:pPr>
            <a:r>
              <a:rPr sz="1400" dirty="0">
                <a:latin typeface="Arial"/>
                <a:cs typeface="Arial"/>
              </a:rPr>
              <a:t>FedEx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Ground®:</a:t>
            </a:r>
            <a:endParaRPr sz="1400">
              <a:latin typeface="Arial"/>
              <a:cs typeface="Arial"/>
            </a:endParaRPr>
          </a:p>
          <a:p>
            <a:pPr marL="1038860" lvl="1" indent="-112395">
              <a:lnSpc>
                <a:spcPct val="100000"/>
              </a:lnSpc>
              <a:buChar char="•"/>
              <a:tabLst>
                <a:tab pos="1039494" algn="l"/>
              </a:tabLst>
            </a:pPr>
            <a:r>
              <a:rPr sz="1400" dirty="0">
                <a:latin typeface="Arial"/>
                <a:cs typeface="Arial"/>
              </a:rPr>
              <a:t>Up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150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lbs.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package,</a:t>
            </a:r>
            <a:endParaRPr sz="1400">
              <a:latin typeface="Arial"/>
              <a:cs typeface="Arial"/>
            </a:endParaRPr>
          </a:p>
          <a:p>
            <a:pPr marL="1038860" lvl="1" indent="-112395">
              <a:lnSpc>
                <a:spcPct val="100000"/>
              </a:lnSpc>
              <a:buChar char="•"/>
              <a:tabLst>
                <a:tab pos="1039494" algn="l"/>
              </a:tabLst>
            </a:pPr>
            <a:r>
              <a:rPr sz="1400" dirty="0">
                <a:latin typeface="Arial"/>
                <a:cs typeface="Arial"/>
              </a:rPr>
              <a:t>Max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length-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108”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length</a:t>
            </a:r>
            <a:endParaRPr sz="1400">
              <a:latin typeface="Arial"/>
              <a:cs typeface="Arial"/>
            </a:endParaRPr>
          </a:p>
          <a:p>
            <a:pPr marL="1038860" lvl="1" indent="-112395">
              <a:lnSpc>
                <a:spcPct val="100000"/>
              </a:lnSpc>
              <a:spcBef>
                <a:spcPts val="5"/>
              </a:spcBef>
              <a:buChar char="•"/>
              <a:tabLst>
                <a:tab pos="1039494" algn="l"/>
              </a:tabLst>
            </a:pPr>
            <a:r>
              <a:rPr sz="1400" dirty="0">
                <a:latin typeface="Arial"/>
                <a:cs typeface="Arial"/>
              </a:rPr>
              <a:t>Max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girth-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165”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+2W)</a:t>
            </a:r>
            <a:endParaRPr sz="14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1400" dirty="0">
                <a:latin typeface="Arial"/>
                <a:cs typeface="Arial"/>
              </a:rPr>
              <a:t>FedEx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Home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Delivery®:</a:t>
            </a:r>
            <a:endParaRPr sz="1400">
              <a:latin typeface="Arial"/>
              <a:cs typeface="Arial"/>
            </a:endParaRPr>
          </a:p>
          <a:p>
            <a:pPr marL="1038860" lvl="1" indent="-113030">
              <a:lnSpc>
                <a:spcPct val="100000"/>
              </a:lnSpc>
              <a:buChar char="•"/>
              <a:tabLst>
                <a:tab pos="1039494" algn="l"/>
              </a:tabLst>
            </a:pPr>
            <a:r>
              <a:rPr sz="1400" spc="-10" dirty="0">
                <a:latin typeface="Arial"/>
                <a:cs typeface="Arial"/>
              </a:rPr>
              <a:t>Residential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shipments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up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150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lbs.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per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package</a:t>
            </a:r>
            <a:endParaRPr sz="1400">
              <a:latin typeface="Arial"/>
              <a:cs typeface="Arial"/>
            </a:endParaRPr>
          </a:p>
          <a:p>
            <a:pPr marL="1038225" lvl="1" indent="-112395">
              <a:lnSpc>
                <a:spcPct val="100000"/>
              </a:lnSpc>
              <a:buChar char="•"/>
              <a:tabLst>
                <a:tab pos="1038860" algn="l"/>
              </a:tabLst>
            </a:pPr>
            <a:r>
              <a:rPr sz="1400" dirty="0">
                <a:latin typeface="Arial"/>
                <a:cs typeface="Arial"/>
              </a:rPr>
              <a:t>Max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length-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108”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length</a:t>
            </a:r>
            <a:endParaRPr sz="1400">
              <a:latin typeface="Arial"/>
              <a:cs typeface="Arial"/>
            </a:endParaRPr>
          </a:p>
          <a:p>
            <a:pPr marL="469265" marR="1683385" indent="457200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1400" dirty="0">
                <a:latin typeface="Arial"/>
                <a:cs typeface="Arial"/>
              </a:rPr>
              <a:t>Max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girth-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165”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2H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+2W) </a:t>
            </a:r>
            <a:r>
              <a:rPr sz="1400" dirty="0">
                <a:latin typeface="Arial"/>
                <a:cs typeface="Arial"/>
              </a:rPr>
              <a:t>FedEx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Express®:</a:t>
            </a:r>
            <a:endParaRPr sz="1400">
              <a:latin typeface="Arial"/>
              <a:cs typeface="Arial"/>
            </a:endParaRPr>
          </a:p>
          <a:p>
            <a:pPr marL="1038225" lvl="1" indent="-112395">
              <a:lnSpc>
                <a:spcPct val="100000"/>
              </a:lnSpc>
              <a:buChar char="•"/>
              <a:tabLst>
                <a:tab pos="1038860" algn="l"/>
              </a:tabLst>
            </a:pPr>
            <a:r>
              <a:rPr sz="1400" dirty="0">
                <a:latin typeface="Arial"/>
                <a:cs typeface="Arial"/>
              </a:rPr>
              <a:t>Up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150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lbs.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package,</a:t>
            </a:r>
            <a:endParaRPr sz="1400">
              <a:latin typeface="Arial"/>
              <a:cs typeface="Arial"/>
            </a:endParaRPr>
          </a:p>
          <a:p>
            <a:pPr marL="1038225" lvl="1" indent="-112395">
              <a:lnSpc>
                <a:spcPct val="100000"/>
              </a:lnSpc>
              <a:buChar char="•"/>
              <a:tabLst>
                <a:tab pos="1038860" algn="l"/>
              </a:tabLst>
            </a:pPr>
            <a:r>
              <a:rPr sz="1400" dirty="0">
                <a:latin typeface="Arial"/>
                <a:cs typeface="Arial"/>
              </a:rPr>
              <a:t>Max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length-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96”</a:t>
            </a:r>
            <a:endParaRPr sz="1400">
              <a:latin typeface="Arial"/>
              <a:cs typeface="Arial"/>
            </a:endParaRPr>
          </a:p>
          <a:p>
            <a:pPr marL="1038225" lvl="1" indent="-112395">
              <a:lnSpc>
                <a:spcPct val="100000"/>
              </a:lnSpc>
              <a:buChar char="•"/>
              <a:tabLst>
                <a:tab pos="1038860" algn="l"/>
              </a:tabLst>
            </a:pPr>
            <a:r>
              <a:rPr sz="1400" dirty="0">
                <a:latin typeface="Arial"/>
                <a:cs typeface="Arial"/>
              </a:rPr>
              <a:t>Max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girth-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130”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+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+2W)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847" y="181861"/>
            <a:ext cx="927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Milliken</a:t>
            </a:r>
            <a:r>
              <a:rPr spc="-130" dirty="0"/>
              <a:t> </a:t>
            </a:r>
            <a:r>
              <a:rPr dirty="0"/>
              <a:t>LTL</a:t>
            </a:r>
            <a:r>
              <a:rPr spc="-145" dirty="0"/>
              <a:t> </a:t>
            </a:r>
            <a:r>
              <a:rPr spc="-65" dirty="0"/>
              <a:t>Inbound</a:t>
            </a:r>
            <a:r>
              <a:rPr spc="-170" dirty="0"/>
              <a:t> </a:t>
            </a:r>
            <a:r>
              <a:rPr spc="-10" dirty="0"/>
              <a:t>Routing</a:t>
            </a:r>
            <a:r>
              <a:rPr spc="-405" dirty="0"/>
              <a:t> </a:t>
            </a:r>
            <a:r>
              <a:rPr spc="-10" dirty="0"/>
              <a:t>Guide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54592" y="1822361"/>
            <a:ext cx="2897505" cy="2524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marR="5080" indent="-287655">
              <a:lnSpc>
                <a:spcPct val="100000"/>
              </a:lnSpc>
              <a:spcBef>
                <a:spcPts val="95"/>
              </a:spcBef>
              <a:buSzPct val="78571"/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dirty="0">
                <a:latin typeface="Calibri"/>
                <a:cs typeface="Calibri"/>
              </a:rPr>
              <a:t>Please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route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LTL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shipments</a:t>
            </a:r>
            <a:r>
              <a:rPr sz="1400" spc="-20" dirty="0">
                <a:latin typeface="Calibri"/>
                <a:cs typeface="Calibri"/>
              </a:rPr>
              <a:t> based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state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which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shipment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originates</a:t>
            </a:r>
            <a:endParaRPr sz="1400">
              <a:latin typeface="Calibri"/>
              <a:cs typeface="Calibri"/>
            </a:endParaRPr>
          </a:p>
          <a:p>
            <a:pPr marL="299720" marR="251460" indent="-287655">
              <a:lnSpc>
                <a:spcPct val="100000"/>
              </a:lnSpc>
              <a:spcBef>
                <a:spcPts val="600"/>
              </a:spcBef>
              <a:buSzPct val="78571"/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dirty="0">
                <a:latin typeface="Calibri"/>
                <a:cs typeface="Calibri"/>
              </a:rPr>
              <a:t>If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shipping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same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from </a:t>
            </a:r>
            <a:r>
              <a:rPr sz="1400" spc="-10" dirty="0">
                <a:latin typeface="Calibri"/>
                <a:cs typeface="Calibri"/>
              </a:rPr>
              <a:t>same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origin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same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destination </a:t>
            </a:r>
            <a:r>
              <a:rPr sz="1400" dirty="0">
                <a:latin typeface="Calibri"/>
                <a:cs typeface="Calibri"/>
              </a:rPr>
              <a:t>please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refer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consolidation rules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 action="ppaction://hlinksldjump"/>
              </a:rPr>
              <a:t>page</a:t>
            </a:r>
            <a:r>
              <a:rPr sz="14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 action="ppaction://hlinksldjump"/>
              </a:rPr>
              <a:t>7</a:t>
            </a:r>
            <a:endParaRPr sz="1400">
              <a:latin typeface="Calibri"/>
              <a:cs typeface="Calibri"/>
            </a:endParaRPr>
          </a:p>
          <a:p>
            <a:pPr marL="299720" marR="10795" indent="-287655">
              <a:lnSpc>
                <a:spcPct val="100000"/>
              </a:lnSpc>
              <a:spcBef>
                <a:spcPts val="600"/>
              </a:spcBef>
              <a:buSzPct val="78571"/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400" dirty="0">
                <a:latin typeface="Calibri"/>
                <a:cs typeface="Calibri"/>
              </a:rPr>
              <a:t>For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other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inquiries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regarding routing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consolidation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instructions </a:t>
            </a:r>
            <a:r>
              <a:rPr sz="1400" dirty="0">
                <a:latin typeface="Calibri"/>
                <a:cs typeface="Calibri"/>
              </a:rPr>
              <a:t>please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call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Corporate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Logistics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at 864-503-</a:t>
            </a:r>
            <a:r>
              <a:rPr sz="1400" spc="-20" dirty="0">
                <a:latin typeface="Calibri"/>
                <a:cs typeface="Calibri"/>
              </a:rPr>
              <a:t>1789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3675" y="1390239"/>
            <a:ext cx="10502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95" dirty="0">
                <a:solidFill>
                  <a:srgbClr val="006DC0"/>
                </a:solidFill>
                <a:latin typeface="Trebuchet MS"/>
                <a:cs typeface="Trebuchet MS"/>
              </a:rPr>
              <a:t>IMPORTANT!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©2010</a:t>
            </a:r>
            <a:r>
              <a:rPr spc="-45" dirty="0"/>
              <a:t> </a:t>
            </a:r>
            <a:r>
              <a:rPr dirty="0"/>
              <a:t>Milliken,</a:t>
            </a:r>
            <a:r>
              <a:rPr spc="-40" dirty="0"/>
              <a:t> </a:t>
            </a:r>
            <a:r>
              <a:rPr dirty="0"/>
              <a:t>Private</a:t>
            </a:r>
            <a:r>
              <a:rPr spc="-35" dirty="0"/>
              <a:t> </a:t>
            </a:r>
            <a:r>
              <a:rPr spc="-10" dirty="0"/>
              <a:t>&amp;</a:t>
            </a:r>
            <a:r>
              <a:rPr spc="-85" dirty="0"/>
              <a:t> </a:t>
            </a:r>
            <a:r>
              <a:rPr spc="-10" dirty="0"/>
              <a:t>Confidential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33119777-AE7B-DB44-4E1D-42096E2B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75157"/>
            <a:ext cx="7543800" cy="56652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745" y="6582256"/>
            <a:ext cx="1736089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95999B"/>
                </a:solidFill>
                <a:latin typeface="Trebuchet MS"/>
                <a:cs typeface="Trebuchet MS"/>
              </a:rPr>
              <a:t>©2010</a:t>
            </a:r>
            <a:r>
              <a:rPr sz="800" spc="-20" dirty="0">
                <a:solidFill>
                  <a:srgbClr val="95999B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95999B"/>
                </a:solidFill>
                <a:latin typeface="Trebuchet MS"/>
                <a:cs typeface="Trebuchet MS"/>
              </a:rPr>
              <a:t>Milliken,</a:t>
            </a:r>
            <a:r>
              <a:rPr sz="800" spc="-40" dirty="0">
                <a:solidFill>
                  <a:srgbClr val="95999B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95999B"/>
                </a:solidFill>
                <a:latin typeface="Trebuchet MS"/>
                <a:cs typeface="Trebuchet MS"/>
              </a:rPr>
              <a:t>Private</a:t>
            </a:r>
            <a:r>
              <a:rPr sz="800" spc="-35" dirty="0">
                <a:solidFill>
                  <a:srgbClr val="95999B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95999B"/>
                </a:solidFill>
                <a:latin typeface="Trebuchet MS"/>
                <a:cs typeface="Trebuchet MS"/>
              </a:rPr>
              <a:t>&amp;Confidential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1847" y="181861"/>
            <a:ext cx="927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3992" y="6360057"/>
            <a:ext cx="37420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7960" marR="5080" indent="-1445895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consolidated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shipment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presented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tocarrier </a:t>
            </a:r>
            <a:r>
              <a:rPr sz="1400" b="1" dirty="0">
                <a:latin typeface="Arial"/>
                <a:cs typeface="Arial"/>
              </a:rPr>
              <a:t>@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5,254LB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87995" y="1368552"/>
            <a:ext cx="4217035" cy="4912360"/>
            <a:chOff x="7587995" y="1368552"/>
            <a:chExt cx="4217035" cy="4912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2003" y="1798319"/>
              <a:ext cx="3462527" cy="44820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0331" y="1688591"/>
              <a:ext cx="3566159" cy="448055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4665" y="5234178"/>
              <a:ext cx="377825" cy="0"/>
            </a:xfrm>
            <a:custGeom>
              <a:avLst/>
              <a:gdLst/>
              <a:ahLst/>
              <a:cxnLst/>
              <a:rect l="l" t="t" r="r" b="b"/>
              <a:pathLst>
                <a:path w="377825">
                  <a:moveTo>
                    <a:pt x="0" y="0"/>
                  </a:moveTo>
                  <a:lnTo>
                    <a:pt x="377571" y="0"/>
                  </a:lnTo>
                </a:path>
              </a:pathLst>
            </a:custGeom>
            <a:ln w="53340">
              <a:solidFill>
                <a:srgbClr val="00A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4665" y="5208270"/>
              <a:ext cx="377825" cy="53340"/>
            </a:xfrm>
            <a:custGeom>
              <a:avLst/>
              <a:gdLst/>
              <a:ahLst/>
              <a:cxnLst/>
              <a:rect l="l" t="t" r="r" b="b"/>
              <a:pathLst>
                <a:path w="377825" h="53339">
                  <a:moveTo>
                    <a:pt x="0" y="53339"/>
                  </a:moveTo>
                  <a:lnTo>
                    <a:pt x="377571" y="53339"/>
                  </a:lnTo>
                  <a:lnTo>
                    <a:pt x="377571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25908">
              <a:solidFill>
                <a:srgbClr val="00A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91093" y="5083302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2" y="0"/>
                  </a:lnTo>
                </a:path>
              </a:pathLst>
            </a:custGeom>
            <a:ln w="53340">
              <a:solidFill>
                <a:srgbClr val="00A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91093" y="5057394"/>
              <a:ext cx="698500" cy="53340"/>
            </a:xfrm>
            <a:custGeom>
              <a:avLst/>
              <a:gdLst/>
              <a:ahLst/>
              <a:cxnLst/>
              <a:rect l="l" t="t" r="r" b="b"/>
              <a:pathLst>
                <a:path w="698500" h="53339">
                  <a:moveTo>
                    <a:pt x="0" y="53339"/>
                  </a:moveTo>
                  <a:lnTo>
                    <a:pt x="697992" y="53339"/>
                  </a:lnTo>
                  <a:lnTo>
                    <a:pt x="697992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25908">
              <a:solidFill>
                <a:srgbClr val="00A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91499" y="1368552"/>
              <a:ext cx="3613403" cy="424281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398397" y="5681878"/>
            <a:ext cx="3703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0800" marR="5080" indent="-1308735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Arial"/>
                <a:cs typeface="Arial"/>
              </a:rPr>
              <a:t>2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separate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shipments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presented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to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carrier</a:t>
            </a:r>
            <a:r>
              <a:rPr sz="1400" b="1" spc="-195" dirty="0">
                <a:latin typeface="Arial"/>
                <a:cs typeface="Arial"/>
              </a:rPr>
              <a:t> </a:t>
            </a:r>
            <a:r>
              <a:rPr sz="1400" b="1" spc="-50" dirty="0">
                <a:latin typeface="Arial"/>
                <a:cs typeface="Arial"/>
              </a:rPr>
              <a:t>@ </a:t>
            </a:r>
            <a:r>
              <a:rPr sz="1400" b="1" spc="-20" dirty="0">
                <a:latin typeface="Arial"/>
                <a:cs typeface="Arial"/>
              </a:rPr>
              <a:t>2,627LB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each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LTL</a:t>
            </a:r>
            <a:r>
              <a:rPr spc="-170" dirty="0"/>
              <a:t> </a:t>
            </a:r>
            <a:r>
              <a:rPr dirty="0"/>
              <a:t>Bill</a:t>
            </a:r>
            <a:r>
              <a:rPr spc="-5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Lading</a:t>
            </a:r>
            <a:r>
              <a:rPr spc="-55" dirty="0"/>
              <a:t> </a:t>
            </a:r>
            <a:r>
              <a:rPr spc="-10" dirty="0"/>
              <a:t>Consolidation</a:t>
            </a:r>
            <a:r>
              <a:rPr spc="-330" dirty="0"/>
              <a:t> </a:t>
            </a:r>
            <a:r>
              <a:rPr spc="-10" dirty="0"/>
              <a:t>Instructions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0194" y="1290064"/>
            <a:ext cx="502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Arial"/>
                <a:cs typeface="Arial"/>
              </a:rPr>
              <a:t>Two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(2)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Shipments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Same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180" dirty="0"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INCORRECT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1933" y="1267711"/>
            <a:ext cx="4797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Arial"/>
                <a:cs typeface="Arial"/>
              </a:rPr>
              <a:t>Two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(2)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Shipments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Same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200" dirty="0"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006DC0"/>
                </a:solidFill>
                <a:uFill>
                  <a:solidFill>
                    <a:srgbClr val="006DC0"/>
                  </a:solidFill>
                </a:uFill>
                <a:latin typeface="Arial"/>
                <a:cs typeface="Arial"/>
              </a:rPr>
              <a:t>CORRECT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3" y="1761744"/>
            <a:ext cx="2967227" cy="37642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88791" y="1798320"/>
            <a:ext cx="2834639" cy="375665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607744" y="1894267"/>
            <a:ext cx="1433830" cy="2229485"/>
            <a:chOff x="7607744" y="1894267"/>
            <a:chExt cx="1433830" cy="2229485"/>
          </a:xfrm>
        </p:grpSpPr>
        <p:sp>
          <p:nvSpPr>
            <p:cNvPr id="20" name="object 20"/>
            <p:cNvSpPr/>
            <p:nvPr/>
          </p:nvSpPr>
          <p:spPr>
            <a:xfrm>
              <a:off x="8077961" y="3699510"/>
              <a:ext cx="950594" cy="411480"/>
            </a:xfrm>
            <a:custGeom>
              <a:avLst/>
              <a:gdLst/>
              <a:ahLst/>
              <a:cxnLst/>
              <a:rect l="l" t="t" r="r" b="b"/>
              <a:pathLst>
                <a:path w="950595" h="411479">
                  <a:moveTo>
                    <a:pt x="0" y="205612"/>
                  </a:moveTo>
                  <a:lnTo>
                    <a:pt x="16967" y="150964"/>
                  </a:lnTo>
                  <a:lnTo>
                    <a:pt x="64871" y="101853"/>
                  </a:lnTo>
                  <a:lnTo>
                    <a:pt x="98996" y="79984"/>
                  </a:lnTo>
                  <a:lnTo>
                    <a:pt x="139166" y="60236"/>
                  </a:lnTo>
                  <a:lnTo>
                    <a:pt x="184785" y="42862"/>
                  </a:lnTo>
                  <a:lnTo>
                    <a:pt x="235305" y="28079"/>
                  </a:lnTo>
                  <a:lnTo>
                    <a:pt x="290156" y="16167"/>
                  </a:lnTo>
                  <a:lnTo>
                    <a:pt x="348780" y="7353"/>
                  </a:lnTo>
                  <a:lnTo>
                    <a:pt x="410591" y="1879"/>
                  </a:lnTo>
                  <a:lnTo>
                    <a:pt x="475043" y="0"/>
                  </a:lnTo>
                  <a:lnTo>
                    <a:pt x="539496" y="1879"/>
                  </a:lnTo>
                  <a:lnTo>
                    <a:pt x="601306" y="7353"/>
                  </a:lnTo>
                  <a:lnTo>
                    <a:pt x="659930" y="16167"/>
                  </a:lnTo>
                  <a:lnTo>
                    <a:pt x="714781" y="28079"/>
                  </a:lnTo>
                  <a:lnTo>
                    <a:pt x="765302" y="42862"/>
                  </a:lnTo>
                  <a:lnTo>
                    <a:pt x="810920" y="60236"/>
                  </a:lnTo>
                  <a:lnTo>
                    <a:pt x="851090" y="79984"/>
                  </a:lnTo>
                  <a:lnTo>
                    <a:pt x="885215" y="101853"/>
                  </a:lnTo>
                  <a:lnTo>
                    <a:pt x="933119" y="150964"/>
                  </a:lnTo>
                  <a:lnTo>
                    <a:pt x="950087" y="205612"/>
                  </a:lnTo>
                  <a:lnTo>
                    <a:pt x="945743" y="233502"/>
                  </a:lnTo>
                  <a:lnTo>
                    <a:pt x="912749" y="285623"/>
                  </a:lnTo>
                  <a:lnTo>
                    <a:pt x="851090" y="331241"/>
                  </a:lnTo>
                  <a:lnTo>
                    <a:pt x="810920" y="350989"/>
                  </a:lnTo>
                  <a:lnTo>
                    <a:pt x="765302" y="368363"/>
                  </a:lnTo>
                  <a:lnTo>
                    <a:pt x="714781" y="383146"/>
                  </a:lnTo>
                  <a:lnTo>
                    <a:pt x="659930" y="395058"/>
                  </a:lnTo>
                  <a:lnTo>
                    <a:pt x="601306" y="403872"/>
                  </a:lnTo>
                  <a:lnTo>
                    <a:pt x="539496" y="409346"/>
                  </a:lnTo>
                  <a:lnTo>
                    <a:pt x="475043" y="411225"/>
                  </a:lnTo>
                  <a:lnTo>
                    <a:pt x="410591" y="409346"/>
                  </a:lnTo>
                  <a:lnTo>
                    <a:pt x="348780" y="403872"/>
                  </a:lnTo>
                  <a:lnTo>
                    <a:pt x="290156" y="395058"/>
                  </a:lnTo>
                  <a:lnTo>
                    <a:pt x="235305" y="383146"/>
                  </a:lnTo>
                  <a:lnTo>
                    <a:pt x="184785" y="368363"/>
                  </a:lnTo>
                  <a:lnTo>
                    <a:pt x="139166" y="350989"/>
                  </a:lnTo>
                  <a:lnTo>
                    <a:pt x="98996" y="331241"/>
                  </a:lnTo>
                  <a:lnTo>
                    <a:pt x="64871" y="309372"/>
                  </a:lnTo>
                  <a:lnTo>
                    <a:pt x="16967" y="260261"/>
                  </a:lnTo>
                  <a:lnTo>
                    <a:pt x="0" y="205612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0761" y="1907284"/>
              <a:ext cx="256540" cy="251460"/>
            </a:xfrm>
            <a:custGeom>
              <a:avLst/>
              <a:gdLst/>
              <a:ahLst/>
              <a:cxnLst/>
              <a:rect l="l" t="t" r="r" b="b"/>
              <a:pathLst>
                <a:path w="256540" h="251460">
                  <a:moveTo>
                    <a:pt x="0" y="125602"/>
                  </a:moveTo>
                  <a:lnTo>
                    <a:pt x="10058" y="76733"/>
                  </a:lnTo>
                  <a:lnTo>
                    <a:pt x="37503" y="36804"/>
                  </a:lnTo>
                  <a:lnTo>
                    <a:pt x="78206" y="9880"/>
                  </a:lnTo>
                  <a:lnTo>
                    <a:pt x="128016" y="0"/>
                  </a:lnTo>
                  <a:lnTo>
                    <a:pt x="177825" y="9880"/>
                  </a:lnTo>
                  <a:lnTo>
                    <a:pt x="218528" y="36804"/>
                  </a:lnTo>
                  <a:lnTo>
                    <a:pt x="245973" y="76733"/>
                  </a:lnTo>
                  <a:lnTo>
                    <a:pt x="256032" y="125602"/>
                  </a:lnTo>
                  <a:lnTo>
                    <a:pt x="245973" y="174472"/>
                  </a:lnTo>
                  <a:lnTo>
                    <a:pt x="218528" y="214401"/>
                  </a:lnTo>
                  <a:lnTo>
                    <a:pt x="177825" y="241325"/>
                  </a:lnTo>
                  <a:lnTo>
                    <a:pt x="128016" y="251205"/>
                  </a:lnTo>
                  <a:lnTo>
                    <a:pt x="78206" y="241325"/>
                  </a:lnTo>
                  <a:lnTo>
                    <a:pt x="37503" y="214401"/>
                  </a:lnTo>
                  <a:lnTo>
                    <a:pt x="10058" y="174472"/>
                  </a:lnTo>
                  <a:lnTo>
                    <a:pt x="0" y="125602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51886" y="1856867"/>
            <a:ext cx="80899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PO#</a:t>
            </a:r>
            <a:r>
              <a:rPr sz="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4501944305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63484" y="1825145"/>
            <a:ext cx="80899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PO#</a:t>
            </a:r>
            <a:r>
              <a:rPr sz="8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4501944849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8129" y="1663444"/>
            <a:ext cx="254635" cy="248285"/>
          </a:xfrm>
          <a:custGeom>
            <a:avLst/>
            <a:gdLst/>
            <a:ahLst/>
            <a:cxnLst/>
            <a:rect l="l" t="t" r="r" b="b"/>
            <a:pathLst>
              <a:path w="254634" h="248285">
                <a:moveTo>
                  <a:pt x="0" y="124015"/>
                </a:moveTo>
                <a:lnTo>
                  <a:pt x="9994" y="75755"/>
                </a:lnTo>
                <a:lnTo>
                  <a:pt x="37236" y="36334"/>
                </a:lnTo>
                <a:lnTo>
                  <a:pt x="77647" y="9740"/>
                </a:lnTo>
                <a:lnTo>
                  <a:pt x="127127" y="0"/>
                </a:lnTo>
                <a:lnTo>
                  <a:pt x="176606" y="9740"/>
                </a:lnTo>
                <a:lnTo>
                  <a:pt x="217017" y="36334"/>
                </a:lnTo>
                <a:lnTo>
                  <a:pt x="244259" y="75755"/>
                </a:lnTo>
                <a:lnTo>
                  <a:pt x="254254" y="124015"/>
                </a:lnTo>
                <a:lnTo>
                  <a:pt x="244259" y="172288"/>
                </a:lnTo>
                <a:lnTo>
                  <a:pt x="217017" y="211708"/>
                </a:lnTo>
                <a:lnTo>
                  <a:pt x="176606" y="238290"/>
                </a:lnTo>
                <a:lnTo>
                  <a:pt x="127127" y="248030"/>
                </a:lnTo>
                <a:lnTo>
                  <a:pt x="77647" y="238290"/>
                </a:lnTo>
                <a:lnTo>
                  <a:pt x="37236" y="211708"/>
                </a:lnTo>
                <a:lnTo>
                  <a:pt x="9994" y="172288"/>
                </a:lnTo>
                <a:lnTo>
                  <a:pt x="0" y="124015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9944" y="1616581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91661" y="1687828"/>
            <a:ext cx="254635" cy="251460"/>
          </a:xfrm>
          <a:custGeom>
            <a:avLst/>
            <a:gdLst/>
            <a:ahLst/>
            <a:cxnLst/>
            <a:rect l="l" t="t" r="r" b="b"/>
            <a:pathLst>
              <a:path w="254635" h="251460">
                <a:moveTo>
                  <a:pt x="0" y="125602"/>
                </a:moveTo>
                <a:lnTo>
                  <a:pt x="10007" y="76733"/>
                </a:lnTo>
                <a:lnTo>
                  <a:pt x="37261" y="36804"/>
                </a:lnTo>
                <a:lnTo>
                  <a:pt x="77660" y="9880"/>
                </a:lnTo>
                <a:lnTo>
                  <a:pt x="127127" y="0"/>
                </a:lnTo>
                <a:lnTo>
                  <a:pt x="176593" y="9880"/>
                </a:lnTo>
                <a:lnTo>
                  <a:pt x="216992" y="36804"/>
                </a:lnTo>
                <a:lnTo>
                  <a:pt x="244246" y="76733"/>
                </a:lnTo>
                <a:lnTo>
                  <a:pt x="254254" y="125602"/>
                </a:lnTo>
                <a:lnTo>
                  <a:pt x="244246" y="174472"/>
                </a:lnTo>
                <a:lnTo>
                  <a:pt x="216992" y="214401"/>
                </a:lnTo>
                <a:lnTo>
                  <a:pt x="176593" y="241325"/>
                </a:lnTo>
                <a:lnTo>
                  <a:pt x="127127" y="251205"/>
                </a:lnTo>
                <a:lnTo>
                  <a:pt x="77660" y="241325"/>
                </a:lnTo>
                <a:lnTo>
                  <a:pt x="37261" y="214401"/>
                </a:lnTo>
                <a:lnTo>
                  <a:pt x="10007" y="174472"/>
                </a:lnTo>
                <a:lnTo>
                  <a:pt x="0" y="12560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43476" y="1643760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74633" y="1862759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978902" y="1797556"/>
            <a:ext cx="255904" cy="251460"/>
          </a:xfrm>
          <a:custGeom>
            <a:avLst/>
            <a:gdLst/>
            <a:ahLst/>
            <a:cxnLst/>
            <a:rect l="l" t="t" r="r" b="b"/>
            <a:pathLst>
              <a:path w="255904" h="251460">
                <a:moveTo>
                  <a:pt x="0" y="125602"/>
                </a:moveTo>
                <a:lnTo>
                  <a:pt x="10033" y="76733"/>
                </a:lnTo>
                <a:lnTo>
                  <a:pt x="37414" y="36804"/>
                </a:lnTo>
                <a:lnTo>
                  <a:pt x="78054" y="9880"/>
                </a:lnTo>
                <a:lnTo>
                  <a:pt x="127825" y="0"/>
                </a:lnTo>
                <a:lnTo>
                  <a:pt x="177596" y="9880"/>
                </a:lnTo>
                <a:lnTo>
                  <a:pt x="218236" y="36804"/>
                </a:lnTo>
                <a:lnTo>
                  <a:pt x="245618" y="76733"/>
                </a:lnTo>
                <a:lnTo>
                  <a:pt x="255651" y="125602"/>
                </a:lnTo>
                <a:lnTo>
                  <a:pt x="245618" y="174472"/>
                </a:lnTo>
                <a:lnTo>
                  <a:pt x="218236" y="214401"/>
                </a:lnTo>
                <a:lnTo>
                  <a:pt x="177596" y="241325"/>
                </a:lnTo>
                <a:lnTo>
                  <a:pt x="127825" y="251205"/>
                </a:lnTo>
                <a:lnTo>
                  <a:pt x="78054" y="241325"/>
                </a:lnTo>
                <a:lnTo>
                  <a:pt x="37414" y="214401"/>
                </a:lnTo>
                <a:lnTo>
                  <a:pt x="10033" y="174472"/>
                </a:lnTo>
                <a:lnTo>
                  <a:pt x="0" y="125602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32495" y="1753106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567166" y="1658872"/>
            <a:ext cx="253365" cy="249554"/>
          </a:xfrm>
          <a:custGeom>
            <a:avLst/>
            <a:gdLst/>
            <a:ahLst/>
            <a:cxnLst/>
            <a:rect l="l" t="t" r="r" b="b"/>
            <a:pathLst>
              <a:path w="253365" h="249555">
                <a:moveTo>
                  <a:pt x="0" y="124523"/>
                </a:moveTo>
                <a:lnTo>
                  <a:pt x="9944" y="76060"/>
                </a:lnTo>
                <a:lnTo>
                  <a:pt x="37033" y="36487"/>
                </a:lnTo>
                <a:lnTo>
                  <a:pt x="77216" y="9791"/>
                </a:lnTo>
                <a:lnTo>
                  <a:pt x="126428" y="0"/>
                </a:lnTo>
                <a:lnTo>
                  <a:pt x="175641" y="9791"/>
                </a:lnTo>
                <a:lnTo>
                  <a:pt x="215823" y="36487"/>
                </a:lnTo>
                <a:lnTo>
                  <a:pt x="242912" y="76060"/>
                </a:lnTo>
                <a:lnTo>
                  <a:pt x="252857" y="124523"/>
                </a:lnTo>
                <a:lnTo>
                  <a:pt x="242912" y="172986"/>
                </a:lnTo>
                <a:lnTo>
                  <a:pt x="215823" y="212559"/>
                </a:lnTo>
                <a:lnTo>
                  <a:pt x="175641" y="239255"/>
                </a:lnTo>
                <a:lnTo>
                  <a:pt x="126428" y="249047"/>
                </a:lnTo>
                <a:lnTo>
                  <a:pt x="77216" y="239255"/>
                </a:lnTo>
                <a:lnTo>
                  <a:pt x="37033" y="212559"/>
                </a:lnTo>
                <a:lnTo>
                  <a:pt x="9944" y="172986"/>
                </a:lnTo>
                <a:lnTo>
                  <a:pt x="0" y="124523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619234" y="1613533"/>
            <a:ext cx="145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3488" y="856232"/>
            <a:ext cx="9834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Multiple</a:t>
            </a:r>
            <a:r>
              <a:rPr sz="1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Arial"/>
                <a:cs typeface="Arial"/>
              </a:rPr>
              <a:t>LTL</a:t>
            </a:r>
            <a:r>
              <a:rPr sz="12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bills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lading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(BL)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shipping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same</a:t>
            </a:r>
            <a:r>
              <a:rPr sz="12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day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same</a:t>
            </a:r>
            <a:r>
              <a:rPr sz="1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destination</a:t>
            </a:r>
            <a:r>
              <a:rPr sz="1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CONSOLIDATED</a:t>
            </a:r>
            <a:r>
              <a:rPr sz="1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under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single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MASTER</a:t>
            </a:r>
            <a:r>
              <a:rPr sz="12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BL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showing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each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PO#, total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weight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&amp;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total</a:t>
            </a: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piece</a:t>
            </a:r>
            <a:r>
              <a:rPr sz="1200" b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count.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162288" y="5693664"/>
            <a:ext cx="842644" cy="146050"/>
            <a:chOff x="9162288" y="5693664"/>
            <a:chExt cx="842644" cy="146050"/>
          </a:xfrm>
        </p:grpSpPr>
        <p:sp>
          <p:nvSpPr>
            <p:cNvPr id="35" name="object 35"/>
            <p:cNvSpPr/>
            <p:nvPr/>
          </p:nvSpPr>
          <p:spPr>
            <a:xfrm>
              <a:off x="9174480" y="5705856"/>
              <a:ext cx="817244" cy="120014"/>
            </a:xfrm>
            <a:custGeom>
              <a:avLst/>
              <a:gdLst/>
              <a:ahLst/>
              <a:cxnLst/>
              <a:rect l="l" t="t" r="r" b="b"/>
              <a:pathLst>
                <a:path w="817245" h="120014">
                  <a:moveTo>
                    <a:pt x="816736" y="0"/>
                  </a:moveTo>
                  <a:lnTo>
                    <a:pt x="0" y="0"/>
                  </a:lnTo>
                  <a:lnTo>
                    <a:pt x="0" y="119888"/>
                  </a:lnTo>
                  <a:lnTo>
                    <a:pt x="816736" y="119888"/>
                  </a:lnTo>
                  <a:lnTo>
                    <a:pt x="816736" y="0"/>
                  </a:lnTo>
                  <a:close/>
                </a:path>
              </a:pathLst>
            </a:custGeom>
            <a:solidFill>
              <a:srgbClr val="00A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75242" y="5706618"/>
              <a:ext cx="817244" cy="120014"/>
            </a:xfrm>
            <a:custGeom>
              <a:avLst/>
              <a:gdLst/>
              <a:ahLst/>
              <a:cxnLst/>
              <a:rect l="l" t="t" r="r" b="b"/>
              <a:pathLst>
                <a:path w="817245" h="120014">
                  <a:moveTo>
                    <a:pt x="0" y="119887"/>
                  </a:moveTo>
                  <a:lnTo>
                    <a:pt x="816736" y="119887"/>
                  </a:lnTo>
                  <a:lnTo>
                    <a:pt x="816736" y="0"/>
                  </a:lnTo>
                  <a:lnTo>
                    <a:pt x="0" y="0"/>
                  </a:lnTo>
                  <a:lnTo>
                    <a:pt x="0" y="119887"/>
                  </a:lnTo>
                  <a:close/>
                </a:path>
              </a:pathLst>
            </a:custGeom>
            <a:ln w="25908">
              <a:solidFill>
                <a:srgbClr val="007A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Scheme1">
      <a:dk1>
        <a:srgbClr val="666666"/>
      </a:dk1>
      <a:lt1>
        <a:srgbClr val="FFFFFF"/>
      </a:lt1>
      <a:dk2>
        <a:srgbClr val="FFFFFF"/>
      </a:dk2>
      <a:lt2>
        <a:srgbClr val="FFFFFF"/>
      </a:lt2>
      <a:accent1>
        <a:srgbClr val="00378C"/>
      </a:accent1>
      <a:accent2>
        <a:srgbClr val="00ABD4"/>
      </a:accent2>
      <a:accent3>
        <a:srgbClr val="624D7D"/>
      </a:accent3>
      <a:accent4>
        <a:srgbClr val="ADCB00"/>
      </a:accent4>
      <a:accent5>
        <a:srgbClr val="69913B"/>
      </a:accent5>
      <a:accent6>
        <a:srgbClr val="CD5A13"/>
      </a:accent6>
      <a:hlink>
        <a:srgbClr val="0000FF"/>
      </a:hlink>
      <a:folHlink>
        <a:srgbClr val="800080"/>
      </a:folHlink>
    </a:clrScheme>
    <a:fontScheme name="Custo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666666"/>
        </a:dk1>
        <a:lt1>
          <a:srgbClr val="FFFFFF"/>
        </a:lt1>
        <a:dk2>
          <a:srgbClr val="FFFFFF"/>
        </a:dk2>
        <a:lt2>
          <a:srgbClr val="FFFFFF"/>
        </a:lt2>
        <a:accent1>
          <a:srgbClr val="00378C"/>
        </a:accent1>
        <a:accent2>
          <a:srgbClr val="00ABD4"/>
        </a:accent2>
        <a:accent3>
          <a:srgbClr val="624D7D"/>
        </a:accent3>
        <a:accent4>
          <a:srgbClr val="ADCB00"/>
        </a:accent4>
        <a:accent5>
          <a:srgbClr val="69913B"/>
        </a:accent5>
        <a:accent6>
          <a:srgbClr val="CD5A13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D92732"/>
    </a:custClr>
  </a:custClrLst>
  <a:extLst>
    <a:ext uri="{05A4C25C-085E-4340-85A3-A5531E510DB2}">
      <thm15:themeFamily xmlns:thm15="http://schemas.microsoft.com/office/thememl/2012/main" name="NC0722_CF_16x9_ENG_V2.potx" id="{DB43F2B5-0E76-499E-9CCC-F2F06C22367F}" vid="{7CE7406E-ECCF-47E2-AF91-1ECB6C4A40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1031</Words>
  <Application>Microsoft Office PowerPoint</Application>
  <PresentationFormat>Widescreen</PresentationFormat>
  <Paragraphs>87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Segoe UI</vt:lpstr>
      <vt:lpstr>Trebuchet MS</vt:lpstr>
      <vt:lpstr>Wingdings</vt:lpstr>
      <vt:lpstr>Office Theme</vt:lpstr>
      <vt:lpstr>White</vt:lpstr>
      <vt:lpstr>think-cell Slide</vt:lpstr>
      <vt:lpstr>Milliken Logistics Supplier Inbound routing guide </vt:lpstr>
      <vt:lpstr>Table of Contents</vt:lpstr>
      <vt:lpstr>Vendor Routing Guidelines</vt:lpstr>
      <vt:lpstr>FedEx Ground Instructions</vt:lpstr>
      <vt:lpstr>FedEx Parcel* Dimension &amp; Packaging Limits</vt:lpstr>
      <vt:lpstr>Milliken LTL Inbound Routing Guide</vt:lpstr>
      <vt:lpstr>LTL Bill of Lading Consolidation Instructions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Kip</dc:creator>
  <cp:lastModifiedBy>David Heichemer</cp:lastModifiedBy>
  <cp:revision>3</cp:revision>
  <dcterms:created xsi:type="dcterms:W3CDTF">2023-02-21T15:32:29Z</dcterms:created>
  <dcterms:modified xsi:type="dcterms:W3CDTF">2023-08-09T12:48:15Z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2023-02-21T00:00:00Z</vt:filetime>
  </property>
  <property fmtid="{D5CDD505-2E9C-101B-9397-08002B2CF9AE}" pid="5" name="Producer">
    <vt:lpwstr>Adobe PDF Library 20.12.80</vt:lpwstr>
  </property>
</Properties>
</file>